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56"/>
  </p:notesMasterIdLst>
  <p:handoutMasterIdLst>
    <p:handoutMasterId r:id="rId57"/>
  </p:handoutMasterIdLst>
  <p:sldIdLst>
    <p:sldId id="348" r:id="rId5"/>
    <p:sldId id="317" r:id="rId6"/>
    <p:sldId id="305" r:id="rId7"/>
    <p:sldId id="306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23" r:id="rId18"/>
    <p:sldId id="324" r:id="rId19"/>
    <p:sldId id="325" r:id="rId20"/>
    <p:sldId id="326" r:id="rId21"/>
    <p:sldId id="311" r:id="rId22"/>
    <p:sldId id="312" r:id="rId23"/>
    <p:sldId id="313" r:id="rId24"/>
    <p:sldId id="314" r:id="rId25"/>
    <p:sldId id="315" r:id="rId26"/>
    <p:sldId id="316" r:id="rId27"/>
    <p:sldId id="327" r:id="rId28"/>
    <p:sldId id="318" r:id="rId29"/>
    <p:sldId id="319" r:id="rId30"/>
    <p:sldId id="320" r:id="rId31"/>
    <p:sldId id="321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08" r:id="rId53"/>
    <p:sldId id="309" r:id="rId54"/>
    <p:sldId id="310" r:id="rId55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48"/>
            <p14:sldId id="317"/>
            <p14:sldId id="305"/>
            <p14:sldId id="306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23"/>
            <p14:sldId id="324"/>
            <p14:sldId id="325"/>
            <p14:sldId id="326"/>
            <p14:sldId id="311"/>
            <p14:sldId id="312"/>
            <p14:sldId id="313"/>
            <p14:sldId id="314"/>
            <p14:sldId id="315"/>
            <p14:sldId id="316"/>
            <p14:sldId id="327"/>
            <p14:sldId id="318"/>
            <p14:sldId id="319"/>
            <p14:sldId id="320"/>
            <p14:sldId id="321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ED2087-28E2-4096-A2C8-488EDC70D7AE}" v="1" dt="2024-01-08T15:48:45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249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. Umapathy Eaganathan" userId="3e88f75f-24f1-45dc-9c56-d37a15a72da6" providerId="ADAL" clId="{3BED2087-28E2-4096-A2C8-488EDC70D7AE}"/>
    <pc:docChg chg="addSld delSld modSld modMainMaster modSection">
      <pc:chgData name="Ts. Umapathy Eaganathan" userId="3e88f75f-24f1-45dc-9c56-d37a15a72da6" providerId="ADAL" clId="{3BED2087-28E2-4096-A2C8-488EDC70D7AE}" dt="2024-01-08T15:50:41.014" v="109" actId="20577"/>
      <pc:docMkLst>
        <pc:docMk/>
      </pc:docMkLst>
      <pc:sldChg chg="del">
        <pc:chgData name="Ts. Umapathy Eaganathan" userId="3e88f75f-24f1-45dc-9c56-d37a15a72da6" providerId="ADAL" clId="{3BED2087-28E2-4096-A2C8-488EDC70D7AE}" dt="2024-01-08T15:48:50.610" v="1" actId="2696"/>
        <pc:sldMkLst>
          <pc:docMk/>
          <pc:sldMk cId="66905897" sldId="322"/>
        </pc:sldMkLst>
      </pc:sldChg>
      <pc:sldChg chg="modSp add mod">
        <pc:chgData name="Ts. Umapathy Eaganathan" userId="3e88f75f-24f1-45dc-9c56-d37a15a72da6" providerId="ADAL" clId="{3BED2087-28E2-4096-A2C8-488EDC70D7AE}" dt="2024-01-08T15:49:02.880" v="33" actId="20577"/>
        <pc:sldMkLst>
          <pc:docMk/>
          <pc:sldMk cId="1546024601" sldId="348"/>
        </pc:sldMkLst>
        <pc:spChg chg="mod">
          <ac:chgData name="Ts. Umapathy Eaganathan" userId="3e88f75f-24f1-45dc-9c56-d37a15a72da6" providerId="ADAL" clId="{3BED2087-28E2-4096-A2C8-488EDC70D7AE}" dt="2024-01-08T15:49:02.880" v="33" actId="20577"/>
          <ac:spMkLst>
            <pc:docMk/>
            <pc:sldMk cId="1546024601" sldId="348"/>
            <ac:spMk id="5" creationId="{E5A64D6D-4F7B-C4E6-3DF0-51112DC6C859}"/>
          </ac:spMkLst>
        </pc:spChg>
      </pc:sldChg>
      <pc:sldMasterChg chg="modSp mod">
        <pc:chgData name="Ts. Umapathy Eaganathan" userId="3e88f75f-24f1-45dc-9c56-d37a15a72da6" providerId="ADAL" clId="{3BED2087-28E2-4096-A2C8-488EDC70D7AE}" dt="2024-01-08T15:50:41.014" v="109" actId="20577"/>
        <pc:sldMasterMkLst>
          <pc:docMk/>
          <pc:sldMasterMk cId="0" sldId="2147483651"/>
        </pc:sldMasterMkLst>
        <pc:spChg chg="mod">
          <ac:chgData name="Ts. Umapathy Eaganathan" userId="3e88f75f-24f1-45dc-9c56-d37a15a72da6" providerId="ADAL" clId="{3BED2087-28E2-4096-A2C8-488EDC70D7AE}" dt="2024-01-08T15:50:25.021" v="78" actId="20577"/>
          <ac:spMkLst>
            <pc:docMk/>
            <pc:sldMasterMk cId="0" sldId="2147483651"/>
            <ac:spMk id="3" creationId="{86DC117F-9549-84AD-C279-A42AEB20D920}"/>
          </ac:spMkLst>
        </pc:spChg>
        <pc:spChg chg="mod">
          <ac:chgData name="Ts. Umapathy Eaganathan" userId="3e88f75f-24f1-45dc-9c56-d37a15a72da6" providerId="ADAL" clId="{3BED2087-28E2-4096-A2C8-488EDC70D7AE}" dt="2024-01-08T15:50:41.014" v="109" actId="20577"/>
          <ac:spMkLst>
            <pc:docMk/>
            <pc:sldMasterMk cId="0" sldId="2147483651"/>
            <ac:spMk id="8" creationId="{9EBD054F-4D2B-C683-DC2F-88927DD0A10B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CT024-3-3 Distributed Computer Systems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Remote Method Invocation (RMI)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MY" dirty="0">
                <a:latin typeface="Montserrat"/>
              </a:rPr>
              <a:t>Remote Method Invocation (RMI)</a:t>
            </a:r>
            <a:endParaRPr lang="en-M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88" y="142909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sz="6600" kern="0" dirty="0"/>
              <a:t>Distributed Computer   Systems</a:t>
            </a:r>
          </a:p>
          <a:p>
            <a:pPr marL="0" indent="0">
              <a:buNone/>
            </a:pPr>
            <a:r>
              <a:rPr lang="en-US" sz="2800" kern="0" dirty="0"/>
              <a:t>    CT024-3-3-DCOMS and VE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54602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The hard work of building messages, formatting, uniform representation, etc., is buried in the stubs</a:t>
            </a:r>
          </a:p>
          <a:p>
            <a:pPr lvl="2"/>
            <a:r>
              <a:rPr lang="en-US" altLang="en-US" sz="2000" dirty="0"/>
              <a:t>Where it can be automated!</a:t>
            </a:r>
          </a:p>
          <a:p>
            <a:r>
              <a:rPr lang="en-US" altLang="en-US" sz="2800" dirty="0"/>
              <a:t>Client and server designers can concentrate on the semantics of application</a:t>
            </a:r>
          </a:p>
          <a:p>
            <a:r>
              <a:rPr lang="en-US" altLang="en-US" sz="2800" dirty="0"/>
              <a:t>Programs behave in familiar way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97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A server defines the service interface using an </a:t>
            </a:r>
            <a:r>
              <a:rPr lang="en-US" altLang="en-US" sz="2800" i="1" dirty="0"/>
              <a:t>interface definition language</a:t>
            </a:r>
            <a:r>
              <a:rPr lang="en-US" altLang="en-US" sz="2800" dirty="0"/>
              <a:t> (IDL)</a:t>
            </a:r>
          </a:p>
          <a:p>
            <a:pPr lvl="1"/>
            <a:r>
              <a:rPr lang="en-US" altLang="en-US" sz="2400" dirty="0"/>
              <a:t>the IDL specifies the names, parameters, and types for all client-callable server procedures</a:t>
            </a:r>
          </a:p>
          <a:p>
            <a:pPr lvl="1"/>
            <a:endParaRPr lang="en-US" altLang="en-US" sz="2400" dirty="0"/>
          </a:p>
          <a:p>
            <a:r>
              <a:rPr lang="en-US" altLang="en-US" sz="2800" dirty="0"/>
              <a:t>A </a:t>
            </a:r>
            <a:r>
              <a:rPr lang="en-US" altLang="en-US" sz="2800" i="1" dirty="0"/>
              <a:t>stub compiler</a:t>
            </a:r>
            <a:r>
              <a:rPr lang="en-US" altLang="en-US" sz="2800" dirty="0"/>
              <a:t> reads the IDL declarations and produces two </a:t>
            </a:r>
            <a:r>
              <a:rPr lang="en-US" altLang="en-US" sz="2800" i="1" dirty="0"/>
              <a:t>stub functions</a:t>
            </a:r>
            <a:r>
              <a:rPr lang="en-US" altLang="en-US" sz="2800" dirty="0"/>
              <a:t> for each server function</a:t>
            </a:r>
          </a:p>
          <a:p>
            <a:pPr lvl="1"/>
            <a:r>
              <a:rPr lang="en-US" altLang="en-US" sz="2400" i="1" dirty="0"/>
              <a:t>Server-side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client-side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73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 Model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Linking:–</a:t>
            </a:r>
          </a:p>
          <a:p>
            <a:pPr lvl="1"/>
            <a:r>
              <a:rPr lang="en-US" altLang="en-US" sz="2400" dirty="0"/>
              <a:t>Server programmer implements the service’s functions and links with the </a:t>
            </a:r>
            <a:r>
              <a:rPr lang="en-US" altLang="en-US" sz="2400" i="1" dirty="0"/>
              <a:t>server-side</a:t>
            </a:r>
            <a:r>
              <a:rPr lang="en-US" altLang="en-US" sz="2400" dirty="0"/>
              <a:t> stubs</a:t>
            </a:r>
          </a:p>
          <a:p>
            <a:pPr lvl="1"/>
            <a:r>
              <a:rPr lang="en-US" altLang="en-US" sz="2400" dirty="0"/>
              <a:t>Client programmer implements the client program and links it with </a:t>
            </a:r>
            <a:r>
              <a:rPr lang="en-US" altLang="en-US" sz="2400" i="1" dirty="0"/>
              <a:t>client-side</a:t>
            </a:r>
            <a:r>
              <a:rPr lang="en-US" altLang="en-US" sz="2400" dirty="0"/>
              <a:t> stubs</a:t>
            </a:r>
          </a:p>
          <a:p>
            <a:r>
              <a:rPr lang="en-US" altLang="en-US" sz="2800" dirty="0"/>
              <a:t>Operation:–</a:t>
            </a:r>
          </a:p>
          <a:p>
            <a:pPr lvl="1"/>
            <a:r>
              <a:rPr lang="en-US" altLang="en-US" sz="2400" dirty="0"/>
              <a:t>Stubs manage all of the details of remote communication between client and server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03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 Stubs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 </a:t>
            </a:r>
            <a:r>
              <a:rPr lang="en-US" altLang="en-US" sz="2400" i="1" dirty="0"/>
              <a:t>client-side stub</a:t>
            </a:r>
            <a:r>
              <a:rPr lang="en-US" altLang="en-US" sz="2400" dirty="0"/>
              <a:t> is a function that looks to the client as if it were a callable server function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I.e., same API as the server’s implementation of the function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</a:t>
            </a:r>
            <a:r>
              <a:rPr lang="en-US" altLang="en-US" sz="2400" i="1" dirty="0"/>
              <a:t>server-side stub</a:t>
            </a:r>
            <a:r>
              <a:rPr lang="en-US" altLang="en-US" sz="2400" dirty="0"/>
              <a:t> looks like a caller to the server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I.e., like a hunk of code invoking the server function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client program thinks it’s invoking the server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but it’s calling into the client-side stub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server program thinks it’s called by the client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but it’s really called by the server-side stub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stubs send messages to each other to make the RPC happen transparently </a:t>
            </a:r>
            <a:r>
              <a:rPr lang="en-US" altLang="en-US" sz="2000" dirty="0"/>
              <a:t>(almost!)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79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Marshalling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i="1" dirty="0"/>
              <a:t>Marshalling</a:t>
            </a:r>
            <a:r>
              <a:rPr lang="en-US" altLang="en-US" sz="2800" dirty="0"/>
              <a:t> is the packing of function parameters into a message packet</a:t>
            </a:r>
          </a:p>
          <a:p>
            <a:pPr lvl="1"/>
            <a:r>
              <a:rPr lang="en-US" altLang="en-US" sz="2400" dirty="0"/>
              <a:t>the RPC stubs call type-specific functions to marshal or </a:t>
            </a:r>
            <a:r>
              <a:rPr lang="en-US" altLang="en-US" sz="2400" dirty="0" err="1"/>
              <a:t>unmarshal</a:t>
            </a:r>
            <a:r>
              <a:rPr lang="en-US" altLang="en-US" sz="2400" dirty="0"/>
              <a:t> the parameters of an RPC</a:t>
            </a:r>
          </a:p>
          <a:p>
            <a:pPr lvl="2"/>
            <a:r>
              <a:rPr lang="en-US" altLang="en-US" sz="2000" dirty="0"/>
              <a:t>Client stub marshals the arguments into a message</a:t>
            </a:r>
          </a:p>
          <a:p>
            <a:pPr lvl="2"/>
            <a:r>
              <a:rPr lang="en-US" altLang="en-US" sz="2000" dirty="0"/>
              <a:t>Server stub </a:t>
            </a:r>
            <a:r>
              <a:rPr lang="en-US" altLang="en-US" sz="2000" dirty="0" err="1"/>
              <a:t>unmarshals</a:t>
            </a:r>
            <a:r>
              <a:rPr lang="en-US" altLang="en-US" sz="2000" dirty="0"/>
              <a:t> the arguments and uses them to invoke the service function</a:t>
            </a:r>
          </a:p>
          <a:p>
            <a:pPr lvl="1"/>
            <a:r>
              <a:rPr lang="en-US" altLang="en-US" sz="2400" dirty="0"/>
              <a:t>on return:</a:t>
            </a:r>
          </a:p>
          <a:p>
            <a:pPr lvl="2"/>
            <a:r>
              <a:rPr lang="en-US" altLang="en-US" sz="2000" dirty="0"/>
              <a:t>the server stub marshals return values</a:t>
            </a:r>
          </a:p>
          <a:p>
            <a:pPr lvl="2"/>
            <a:r>
              <a:rPr lang="en-US" altLang="en-US" sz="2000" dirty="0"/>
              <a:t>the client stub </a:t>
            </a:r>
            <a:r>
              <a:rPr lang="en-US" altLang="en-US" sz="2000" dirty="0" err="1"/>
              <a:t>unmarshals</a:t>
            </a:r>
            <a:r>
              <a:rPr lang="en-US" altLang="en-US" sz="2000" dirty="0"/>
              <a:t> return values, and returns to the client program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36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Java Remote Object Invocation (RMI)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0"/>
            <a:ext cx="7772400" cy="4876800"/>
          </a:xfrm>
        </p:spPr>
        <p:txBody>
          <a:bodyPr/>
          <a:lstStyle/>
          <a:p>
            <a:pPr algn="just"/>
            <a:r>
              <a:rPr lang="en-US" altLang="en-US" sz="2400" dirty="0"/>
              <a:t>Overview of RMI</a:t>
            </a:r>
          </a:p>
          <a:p>
            <a:pPr algn="just"/>
            <a:r>
              <a:rPr lang="en-US" altLang="en-US" sz="2400" dirty="0"/>
              <a:t>Java RMI allowed programmer to execute remote function class using the same semantics as local functions calls.</a:t>
            </a:r>
          </a:p>
        </p:txBody>
      </p:sp>
      <p:grpSp>
        <p:nvGrpSpPr>
          <p:cNvPr id="2052" name="Group 12"/>
          <p:cNvGrpSpPr>
            <a:grpSpLocks/>
          </p:cNvGrpSpPr>
          <p:nvPr/>
        </p:nvGrpSpPr>
        <p:grpSpPr bwMode="auto">
          <a:xfrm>
            <a:off x="2743200" y="2975020"/>
            <a:ext cx="6705600" cy="2903538"/>
            <a:chOff x="912" y="2064"/>
            <a:chExt cx="4224" cy="1829"/>
          </a:xfrm>
        </p:grpSpPr>
        <p:sp>
          <p:nvSpPr>
            <p:cNvPr id="2053" name="Text Box 6"/>
            <p:cNvSpPr txBox="1">
              <a:spLocks noChangeArrowheads="1"/>
            </p:cNvSpPr>
            <p:nvPr/>
          </p:nvSpPr>
          <p:spPr bwMode="auto">
            <a:xfrm>
              <a:off x="912" y="2064"/>
              <a:ext cx="1728" cy="182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400" b="1" u="sng" dirty="0"/>
                <a:t>Local Machine (Client)</a:t>
              </a:r>
            </a:p>
            <a:p>
              <a:endParaRPr lang="en-US" altLang="en-US" sz="1400" b="1" u="sng" dirty="0"/>
            </a:p>
            <a:p>
              <a:r>
                <a:rPr lang="en-US" altLang="en-US" sz="1200" dirty="0" err="1">
                  <a:latin typeface="Courier New" pitchFamily="49" charset="0"/>
                </a:rPr>
                <a:t>SampleServer</a:t>
              </a:r>
              <a:r>
                <a:rPr lang="en-US" altLang="en-US" sz="1200" dirty="0">
                  <a:latin typeface="Courier New" pitchFamily="49" charset="0"/>
                </a:rPr>
                <a:t> </a:t>
              </a:r>
              <a:r>
                <a:rPr lang="en-US" altLang="en-US" sz="1200" dirty="0" err="1">
                  <a:latin typeface="Courier New" pitchFamily="49" charset="0"/>
                </a:rPr>
                <a:t>remoteObject</a:t>
              </a:r>
              <a:r>
                <a:rPr lang="en-US" altLang="en-US" sz="1200" dirty="0">
                  <a:latin typeface="Courier New" pitchFamily="49" charset="0"/>
                </a:rPr>
                <a:t>;</a:t>
              </a:r>
            </a:p>
            <a:p>
              <a:r>
                <a:rPr lang="en-US" altLang="en-US" sz="1200" dirty="0" err="1">
                  <a:latin typeface="Courier New" pitchFamily="49" charset="0"/>
                </a:rPr>
                <a:t>int</a:t>
              </a:r>
              <a:r>
                <a:rPr lang="en-US" altLang="en-US" sz="1200" dirty="0">
                  <a:latin typeface="Courier New" pitchFamily="49" charset="0"/>
                </a:rPr>
                <a:t> s;</a:t>
              </a:r>
            </a:p>
            <a:p>
              <a:r>
                <a:rPr lang="en-US" altLang="en-US" sz="1200" dirty="0">
                  <a:latin typeface="Courier New" pitchFamily="49" charset="0"/>
                </a:rPr>
                <a:t>…</a:t>
              </a:r>
            </a:p>
            <a:p>
              <a:endParaRPr lang="en-US" altLang="en-US" sz="1200" dirty="0">
                <a:latin typeface="Courier New" pitchFamily="49" charset="0"/>
              </a:endParaRPr>
            </a:p>
            <a:p>
              <a:r>
                <a:rPr lang="en-US" altLang="en-US" sz="1200" dirty="0">
                  <a:latin typeface="Courier New" pitchFamily="49" charset="0"/>
                </a:rPr>
                <a:t>s = </a:t>
              </a:r>
              <a:r>
                <a:rPr lang="en-US" altLang="en-US" sz="1200" dirty="0" err="1">
                  <a:latin typeface="Courier New" pitchFamily="49" charset="0"/>
                </a:rPr>
                <a:t>remoteObject.sum</a:t>
              </a:r>
              <a:r>
                <a:rPr lang="en-US" altLang="en-US" sz="1200" dirty="0">
                  <a:latin typeface="Courier New" pitchFamily="49" charset="0"/>
                </a:rPr>
                <a:t>(1,2);</a:t>
              </a:r>
            </a:p>
            <a:p>
              <a:endParaRPr lang="en-US" altLang="en-US" sz="1200" dirty="0">
                <a:latin typeface="Courier New" pitchFamily="49" charset="0"/>
              </a:endParaRPr>
            </a:p>
            <a:p>
              <a:endParaRPr lang="en-US" altLang="en-US" sz="1200" dirty="0">
                <a:latin typeface="Courier New" pitchFamily="49" charset="0"/>
              </a:endParaRPr>
            </a:p>
            <a:p>
              <a:endParaRPr lang="en-US" altLang="en-US" sz="1200" dirty="0">
                <a:latin typeface="Courier New" pitchFamily="49" charset="0"/>
              </a:endParaRPr>
            </a:p>
            <a:p>
              <a:endParaRPr lang="en-US" altLang="en-US" sz="1200" dirty="0">
                <a:latin typeface="Courier New" pitchFamily="49" charset="0"/>
              </a:endParaRPr>
            </a:p>
            <a:p>
              <a:endParaRPr lang="en-US" altLang="en-US" sz="1200" dirty="0">
                <a:latin typeface="Courier New" pitchFamily="49" charset="0"/>
              </a:endParaRPr>
            </a:p>
            <a:p>
              <a:endParaRPr lang="en-US" altLang="en-US" sz="1200" dirty="0">
                <a:latin typeface="Courier New" pitchFamily="49" charset="0"/>
              </a:endParaRPr>
            </a:p>
            <a:p>
              <a:r>
                <a:rPr lang="en-US" altLang="en-US" sz="1200" dirty="0" err="1">
                  <a:latin typeface="Courier New" pitchFamily="49" charset="0"/>
                </a:rPr>
                <a:t>System.out.println</a:t>
              </a:r>
              <a:r>
                <a:rPr lang="en-US" altLang="en-US" sz="1200" dirty="0">
                  <a:latin typeface="Courier New" pitchFamily="49" charset="0"/>
                </a:rPr>
                <a:t>(s);</a:t>
              </a:r>
            </a:p>
            <a:p>
              <a:endParaRPr lang="en-US" altLang="en-US" sz="1200" dirty="0"/>
            </a:p>
          </p:txBody>
        </p:sp>
        <p:sp>
          <p:nvSpPr>
            <p:cNvPr id="2054" name="Text Box 7"/>
            <p:cNvSpPr txBox="1">
              <a:spLocks noChangeArrowheads="1"/>
            </p:cNvSpPr>
            <p:nvPr/>
          </p:nvSpPr>
          <p:spPr bwMode="auto">
            <a:xfrm>
              <a:off x="3408" y="2064"/>
              <a:ext cx="1728" cy="182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400" b="1" u="sng"/>
                <a:t>Remote Machine (Server)</a:t>
              </a:r>
            </a:p>
            <a:p>
              <a:endParaRPr lang="en-US" altLang="en-US" sz="1400" b="1" u="sng"/>
            </a:p>
            <a:p>
              <a:endParaRPr lang="en-US" altLang="en-US" sz="1200">
                <a:latin typeface="Courier New" pitchFamily="49" charset="0"/>
              </a:endParaRPr>
            </a:p>
            <a:p>
              <a:endParaRPr lang="en-US" altLang="en-US" sz="1200">
                <a:latin typeface="Courier New" pitchFamily="49" charset="0"/>
              </a:endParaRPr>
            </a:p>
            <a:p>
              <a:endParaRPr lang="en-US" altLang="en-US" sz="1200">
                <a:latin typeface="Courier New" pitchFamily="49" charset="0"/>
              </a:endParaRPr>
            </a:p>
            <a:p>
              <a:endParaRPr lang="en-US" altLang="en-US" sz="1200">
                <a:latin typeface="Courier New" pitchFamily="49" charset="0"/>
              </a:endParaRPr>
            </a:p>
            <a:p>
              <a:endParaRPr lang="en-US" altLang="en-US" sz="1200">
                <a:latin typeface="Courier New" pitchFamily="49" charset="0"/>
              </a:endParaRPr>
            </a:p>
            <a:p>
              <a:endParaRPr lang="en-US" altLang="en-US" sz="1200">
                <a:latin typeface="Courier New" pitchFamily="49" charset="0"/>
              </a:endParaRPr>
            </a:p>
            <a:p>
              <a:r>
                <a:rPr lang="en-US" altLang="en-US" sz="1200">
                  <a:latin typeface="Courier New" pitchFamily="49" charset="0"/>
                </a:rPr>
                <a:t>public int sum(int a,int b) {</a:t>
              </a:r>
            </a:p>
            <a:p>
              <a:r>
                <a:rPr lang="en-US" altLang="en-US" sz="1200">
                  <a:latin typeface="Courier New" pitchFamily="49" charset="0"/>
                </a:rPr>
                <a:t>     return a + b;</a:t>
              </a:r>
            </a:p>
            <a:p>
              <a:r>
                <a:rPr lang="en-US" altLang="en-US" sz="1200">
                  <a:latin typeface="Courier New" pitchFamily="49" charset="0"/>
                </a:rPr>
                <a:t>}</a:t>
              </a:r>
            </a:p>
            <a:p>
              <a:endParaRPr lang="en-US" altLang="en-US" sz="1200"/>
            </a:p>
            <a:p>
              <a:endParaRPr lang="en-US" altLang="en-US" sz="1200"/>
            </a:p>
            <a:p>
              <a:endParaRPr lang="en-US" altLang="en-US" sz="1200"/>
            </a:p>
          </p:txBody>
        </p:sp>
        <p:sp>
          <p:nvSpPr>
            <p:cNvPr id="2055" name="Line 8"/>
            <p:cNvSpPr>
              <a:spLocks noChangeShapeType="1"/>
            </p:cNvSpPr>
            <p:nvPr/>
          </p:nvSpPr>
          <p:spPr bwMode="auto">
            <a:xfrm>
              <a:off x="2640" y="2880"/>
              <a:ext cx="76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MY"/>
            </a:p>
          </p:txBody>
        </p:sp>
        <p:sp>
          <p:nvSpPr>
            <p:cNvPr id="2056" name="Line 9"/>
            <p:cNvSpPr>
              <a:spLocks noChangeShapeType="1"/>
            </p:cNvSpPr>
            <p:nvPr/>
          </p:nvSpPr>
          <p:spPr bwMode="auto">
            <a:xfrm flipH="1">
              <a:off x="2640" y="3456"/>
              <a:ext cx="768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MY"/>
            </a:p>
          </p:txBody>
        </p:sp>
        <p:sp>
          <p:nvSpPr>
            <p:cNvPr id="2057" name="Text Box 10"/>
            <p:cNvSpPr txBox="1">
              <a:spLocks noChangeArrowheads="1"/>
            </p:cNvSpPr>
            <p:nvPr/>
          </p:nvSpPr>
          <p:spPr bwMode="auto">
            <a:xfrm>
              <a:off x="2832" y="2640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1,2</a:t>
              </a:r>
            </a:p>
          </p:txBody>
        </p:sp>
        <p:sp>
          <p:nvSpPr>
            <p:cNvPr id="2058" name="Text Box 11"/>
            <p:cNvSpPr txBox="1">
              <a:spLocks noChangeArrowheads="1"/>
            </p:cNvSpPr>
            <p:nvPr/>
          </p:nvSpPr>
          <p:spPr bwMode="auto">
            <a:xfrm>
              <a:off x="2928" y="32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28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The General RMI Architecture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0"/>
            <a:ext cx="4038600" cy="4876800"/>
          </a:xfrm>
        </p:spPr>
        <p:txBody>
          <a:bodyPr/>
          <a:lstStyle/>
          <a:p>
            <a:pPr algn="just"/>
            <a:r>
              <a:rPr lang="en-US" altLang="en-US" sz="2400" dirty="0"/>
              <a:t>The server must first bind its name to the registry</a:t>
            </a:r>
          </a:p>
          <a:p>
            <a:pPr algn="just"/>
            <a:r>
              <a:rPr lang="en-US" altLang="en-US" sz="2400" dirty="0"/>
              <a:t>The client lookup the server name in the registry to establish remote references.</a:t>
            </a:r>
          </a:p>
          <a:p>
            <a:pPr algn="just"/>
            <a:r>
              <a:rPr lang="en-US" altLang="en-US" sz="2400" dirty="0"/>
              <a:t>The Stub serializing the parameters to skeleton, the skeleton invoking the remote method and serializing the result back to the stub.</a:t>
            </a:r>
          </a:p>
        </p:txBody>
      </p:sp>
      <p:graphicFrame>
        <p:nvGraphicFramePr>
          <p:cNvPr id="3076" name="Object 11"/>
          <p:cNvGraphicFramePr>
            <a:graphicFrameLocks noChangeAspect="1"/>
          </p:cNvGraphicFramePr>
          <p:nvPr/>
        </p:nvGraphicFramePr>
        <p:xfrm>
          <a:off x="6359526" y="1143000"/>
          <a:ext cx="4003675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06624" imgH="3191256" progId="">
                  <p:embed/>
                </p:oleObj>
              </mc:Choice>
              <mc:Fallback>
                <p:oleObj r:id="rId2" imgW="2706624" imgH="3191256" progId="">
                  <p:embed/>
                  <p:pic>
                    <p:nvPicPr>
                      <p:cNvPr id="307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9526" y="1143000"/>
                        <a:ext cx="4003675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755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The Stub and Skeleton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2362200"/>
            <a:ext cx="7696200" cy="3962400"/>
          </a:xfrm>
        </p:spPr>
        <p:txBody>
          <a:bodyPr/>
          <a:lstStyle/>
          <a:p>
            <a:pPr algn="just"/>
            <a:r>
              <a:rPr lang="en-US" altLang="en-US" sz="2400" dirty="0"/>
              <a:t>A client invokes a remote method, the call is first forwarded to stub.</a:t>
            </a:r>
          </a:p>
          <a:p>
            <a:pPr algn="just"/>
            <a:r>
              <a:rPr lang="en-US" altLang="en-US" sz="2400" dirty="0"/>
              <a:t>The stub is responsible for sending the remote call over to the server-side skeleton</a:t>
            </a:r>
          </a:p>
          <a:p>
            <a:pPr algn="just"/>
            <a:r>
              <a:rPr lang="en-US" altLang="en-US" sz="2400" dirty="0"/>
              <a:t>The stub opening a socket to the remote server, marshaling the object parameters and forwarding the data stream to the skeleton.</a:t>
            </a:r>
          </a:p>
          <a:p>
            <a:pPr algn="just"/>
            <a:r>
              <a:rPr lang="en-US" altLang="en-US" sz="2400" dirty="0"/>
              <a:t>A skeleton contains a method that receives the remote calls, </a:t>
            </a:r>
            <a:r>
              <a:rPr lang="en-US" altLang="en-US" sz="2400" dirty="0" err="1"/>
              <a:t>unmarshals</a:t>
            </a:r>
            <a:r>
              <a:rPr lang="en-US" altLang="en-US" sz="2400" dirty="0"/>
              <a:t> the parameters, and invokes the actual remote object implementation.</a:t>
            </a:r>
          </a:p>
        </p:txBody>
      </p:sp>
      <p:graphicFrame>
        <p:nvGraphicFramePr>
          <p:cNvPr id="4100" name="Object 5"/>
          <p:cNvGraphicFramePr>
            <a:graphicFrameLocks noChangeAspect="1"/>
          </p:cNvGraphicFramePr>
          <p:nvPr/>
        </p:nvGraphicFramePr>
        <p:xfrm>
          <a:off x="3048000" y="11430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373880" imgH="941832" progId="">
                  <p:embed/>
                </p:oleObj>
              </mc:Choice>
              <mc:Fallback>
                <p:oleObj r:id="rId2" imgW="4373880" imgH="941832" progId="">
                  <p:embed/>
                  <p:pic>
                    <p:nvPicPr>
                      <p:cNvPr id="410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1430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388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Method Invocation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Remote method invocation(RMI) allow a java object to invoke method on an object running on another machine. RMI provide remote communication between java program. RMI is used for building distributed application.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29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RMI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A RMI application can be divided into two part, Client program and Server program. A Server program creates some remote object, make their references available for the client to invoke method on it. A Client program make request for remote objects on server and invoke method on them. Stub and Skeleton are two important object used for communication with remote object.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topic, you should be able to:</a:t>
            </a:r>
          </a:p>
          <a:p>
            <a:pPr marL="0" indent="0">
              <a:buNone/>
            </a:pPr>
            <a:r>
              <a:rPr lang="en-US" dirty="0"/>
              <a:t>1. Understanding of RPC</a:t>
            </a:r>
          </a:p>
          <a:p>
            <a:pPr marL="0" indent="0">
              <a:buNone/>
            </a:pPr>
            <a:r>
              <a:rPr lang="en-US" dirty="0"/>
              <a:t>2. Understanding the stub and skeleton</a:t>
            </a:r>
          </a:p>
          <a:p>
            <a:pPr marL="0" indent="0">
              <a:buNone/>
            </a:pPr>
            <a:r>
              <a:rPr lang="en-US" dirty="0"/>
              <a:t>3. Implementation of RMI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 and Skeleton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Stub act as a gateway for Client program. It resides on Client side and communicate with Skeleton object. It establish the connection between remote object and transmit request to it.</a:t>
            </a:r>
          </a:p>
          <a:p>
            <a:pPr algn="just"/>
            <a:r>
              <a:rPr lang="en-US" sz="2400" dirty="0"/>
              <a:t>Skeleton object resides on server program. It is responsible for passing request from Stub to remote object.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58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 and Skeleton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51" y="2531269"/>
            <a:ext cx="6697014" cy="31869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9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RMI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Define a remote interface.</a:t>
            </a:r>
          </a:p>
          <a:p>
            <a:pPr algn="just"/>
            <a:r>
              <a:rPr lang="en-US" sz="2400" dirty="0"/>
              <a:t>Implementing remote interface.</a:t>
            </a:r>
          </a:p>
          <a:p>
            <a:pPr algn="just"/>
            <a:r>
              <a:rPr lang="en-US" sz="2400" dirty="0"/>
              <a:t>create and start remote application</a:t>
            </a:r>
          </a:p>
          <a:p>
            <a:pPr algn="just"/>
            <a:r>
              <a:rPr lang="en-US" sz="2400" dirty="0"/>
              <a:t>create and start client application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64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Define a remote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A remote interface specifies the methods that can be invoked remotely by a client. Clients program communicate to remote interfaces, not to classes implementing it. To be a remote interface, a interface must extend the </a:t>
            </a:r>
            <a:r>
              <a:rPr lang="en-US" sz="2400" b="1" dirty="0"/>
              <a:t>Remote</a:t>
            </a:r>
            <a:r>
              <a:rPr lang="en-US" sz="2400" dirty="0"/>
              <a:t> interface of </a:t>
            </a:r>
            <a:r>
              <a:rPr lang="en-US" sz="2400" b="1" dirty="0" err="1"/>
              <a:t>java.rmi</a:t>
            </a:r>
            <a:r>
              <a:rPr lang="en-US" sz="2400" dirty="0"/>
              <a:t> package.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37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import </a:t>
            </a:r>
            <a:r>
              <a:rPr lang="en-US" sz="2400" dirty="0" err="1"/>
              <a:t>java.rmi</a:t>
            </a:r>
            <a:r>
              <a:rPr lang="en-US" sz="2400" dirty="0"/>
              <a:t>.*;</a:t>
            </a:r>
          </a:p>
          <a:p>
            <a:pPr marL="0" indent="0">
              <a:buNone/>
            </a:pPr>
            <a:r>
              <a:rPr lang="en-US" sz="2400" dirty="0"/>
              <a:t> public interface </a:t>
            </a:r>
            <a:r>
              <a:rPr lang="en-US" sz="2400" dirty="0" err="1"/>
              <a:t>AddServerInterface</a:t>
            </a:r>
            <a:r>
              <a:rPr lang="en-US" sz="2400" dirty="0"/>
              <a:t> extends Remote</a:t>
            </a:r>
          </a:p>
          <a:p>
            <a:pPr marL="0" indent="0">
              <a:buNone/>
            </a:pPr>
            <a:r>
              <a:rPr lang="en-US" sz="2400" dirty="0"/>
              <a:t> {</a:t>
            </a:r>
          </a:p>
          <a:p>
            <a:pPr marL="0" indent="0">
              <a:buNone/>
            </a:pPr>
            <a:r>
              <a:rPr lang="en-US" sz="2400" dirty="0"/>
              <a:t> public </a:t>
            </a:r>
            <a:r>
              <a:rPr lang="en-US" sz="2400" dirty="0" err="1"/>
              <a:t>int</a:t>
            </a:r>
            <a:r>
              <a:rPr lang="en-US" sz="2400" dirty="0"/>
              <a:t> sum(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a,int</a:t>
            </a:r>
            <a:r>
              <a:rPr lang="en-US" sz="2400" dirty="0"/>
              <a:t> b);</a:t>
            </a:r>
          </a:p>
          <a:p>
            <a:pPr marL="0" indent="0">
              <a:buNone/>
            </a:pPr>
            <a:r>
              <a:rPr lang="en-US" sz="2400" dirty="0"/>
              <a:t> }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984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Implementation of remote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For implementation of remote interface, a class must either extend </a:t>
            </a:r>
            <a:r>
              <a:rPr lang="en-US" sz="2400" b="1" dirty="0" err="1"/>
              <a:t>UnicastRemoteObject</a:t>
            </a:r>
            <a:r>
              <a:rPr lang="en-US" sz="2400" dirty="0"/>
              <a:t> or use </a:t>
            </a:r>
            <a:r>
              <a:rPr lang="en-US" sz="2400" dirty="0" err="1"/>
              <a:t>exportObject</a:t>
            </a:r>
            <a:r>
              <a:rPr lang="en-US" sz="2400" dirty="0"/>
              <a:t>() method of </a:t>
            </a:r>
            <a:r>
              <a:rPr lang="en-US" sz="2400" b="1" dirty="0" err="1"/>
              <a:t>UnicastRemoteObject</a:t>
            </a:r>
            <a:r>
              <a:rPr lang="en-US" sz="2400" dirty="0"/>
              <a:t> class.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928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363" y="218942"/>
            <a:ext cx="8229600" cy="600405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import </a:t>
            </a:r>
            <a:r>
              <a:rPr lang="en-US" sz="2400" dirty="0" err="1"/>
              <a:t>java.rmi</a:t>
            </a:r>
            <a:r>
              <a:rPr lang="en-US" sz="2400" dirty="0"/>
              <a:t>.*;</a:t>
            </a:r>
          </a:p>
          <a:p>
            <a:pPr marL="0" indent="0">
              <a:buNone/>
            </a:pPr>
            <a:r>
              <a:rPr lang="en-US" sz="2400" dirty="0"/>
              <a:t> import </a:t>
            </a:r>
            <a:r>
              <a:rPr lang="en-US" sz="2400" dirty="0" err="1"/>
              <a:t>java.rmi.server</a:t>
            </a:r>
            <a:r>
              <a:rPr lang="en-US" sz="2400" dirty="0"/>
              <a:t>.*;</a:t>
            </a:r>
          </a:p>
          <a:p>
            <a:pPr marL="0" indent="0">
              <a:buNone/>
            </a:pPr>
            <a:r>
              <a:rPr lang="en-US" sz="2400" dirty="0"/>
              <a:t> public class Adder extends </a:t>
            </a:r>
            <a:r>
              <a:rPr lang="en-US" sz="2400" dirty="0" err="1"/>
              <a:t>UnicastRemoteObject</a:t>
            </a:r>
            <a:r>
              <a:rPr lang="en-US" sz="2400" dirty="0"/>
              <a:t>     </a:t>
            </a:r>
          </a:p>
          <a:p>
            <a:pPr marL="0" indent="0">
              <a:buNone/>
            </a:pPr>
            <a:r>
              <a:rPr lang="en-US" sz="2400" dirty="0"/>
              <a:t>  implements </a:t>
            </a:r>
            <a:r>
              <a:rPr lang="en-US" sz="2400" dirty="0" err="1"/>
              <a:t>AddServerInterface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 { </a:t>
            </a:r>
          </a:p>
          <a:p>
            <a:pPr marL="0" indent="0">
              <a:buNone/>
            </a:pPr>
            <a:r>
              <a:rPr lang="en-US" sz="2400" dirty="0"/>
              <a:t>      Adder()throws </a:t>
            </a:r>
            <a:r>
              <a:rPr lang="en-US" sz="2400" dirty="0" err="1"/>
              <a:t>RemoteException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{ </a:t>
            </a:r>
          </a:p>
          <a:p>
            <a:pPr marL="0" indent="0">
              <a:buNone/>
            </a:pPr>
            <a:r>
              <a:rPr lang="en-US" sz="2400" dirty="0"/>
              <a:t>         super(); </a:t>
            </a:r>
          </a:p>
          <a:p>
            <a:pPr marL="0" indent="0">
              <a:buNone/>
            </a:pPr>
            <a:r>
              <a:rPr lang="en-US" sz="2400" dirty="0"/>
              <a:t>      } </a:t>
            </a:r>
          </a:p>
          <a:p>
            <a:pPr marL="0" indent="0">
              <a:buNone/>
            </a:pPr>
            <a:r>
              <a:rPr lang="en-US" sz="2400" dirty="0"/>
              <a:t>     public </a:t>
            </a:r>
            <a:r>
              <a:rPr lang="en-US" sz="2400" dirty="0" err="1"/>
              <a:t>int</a:t>
            </a:r>
            <a:r>
              <a:rPr lang="en-US" sz="2400" dirty="0"/>
              <a:t> sum(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a,int</a:t>
            </a:r>
            <a:r>
              <a:rPr lang="en-US" sz="2400" dirty="0"/>
              <a:t> b)</a:t>
            </a:r>
          </a:p>
          <a:p>
            <a:pPr marL="0" indent="0">
              <a:buNone/>
            </a:pPr>
            <a:r>
              <a:rPr lang="en-US" sz="2400" dirty="0"/>
              <a:t>     { </a:t>
            </a:r>
          </a:p>
          <a:p>
            <a:pPr marL="0" indent="0">
              <a:buNone/>
            </a:pPr>
            <a:r>
              <a:rPr lang="en-US" sz="2400" dirty="0"/>
              <a:t>        return </a:t>
            </a:r>
            <a:r>
              <a:rPr lang="en-US" sz="2400" dirty="0" err="1"/>
              <a:t>a+b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     }</a:t>
            </a:r>
          </a:p>
          <a:p>
            <a:pPr marL="0" indent="0">
              <a:buNone/>
            </a:pPr>
            <a:r>
              <a:rPr lang="en-US" sz="2400" dirty="0"/>
              <a:t>  }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42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</a:t>
            </a:r>
            <a:r>
              <a:rPr lang="en-US" b="1" dirty="0" err="1"/>
              <a:t>AddServer</a:t>
            </a:r>
            <a:r>
              <a:rPr lang="en-US" b="1" dirty="0"/>
              <a:t> and host </a:t>
            </a:r>
            <a:r>
              <a:rPr lang="en-US" b="1" dirty="0" err="1"/>
              <a:t>rmi</a:t>
            </a:r>
            <a:r>
              <a:rPr lang="en-US" b="1" dirty="0"/>
              <a:t> service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524000" y="2805858"/>
            <a:ext cx="856090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spcBef>
                <a:spcPct val="0"/>
              </a:spcBef>
              <a:buNone/>
            </a:pPr>
            <a:r>
              <a:rPr lang="en-US" altLang="en-US" sz="2400" dirty="0"/>
              <a:t>You need to create a server application and host </a:t>
            </a:r>
            <a:r>
              <a:rPr lang="en-US" altLang="en-US" sz="2400" dirty="0" err="1"/>
              <a:t>rmi</a:t>
            </a:r>
            <a:r>
              <a:rPr lang="en-US" altLang="en-US" sz="2400" dirty="0"/>
              <a:t> service </a:t>
            </a:r>
            <a:r>
              <a:rPr lang="en-US" altLang="en-US" sz="2400" b="1" dirty="0"/>
              <a:t>Adder</a:t>
            </a:r>
            <a:r>
              <a:rPr lang="en-US" altLang="en-US" sz="2400" dirty="0"/>
              <a:t> in it. 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altLang="en-US" sz="2400" dirty="0"/>
              <a:t>This is done using rebind() method of </a:t>
            </a:r>
            <a:r>
              <a:rPr lang="en-US" altLang="en-US" sz="2400" b="1" dirty="0" err="1"/>
              <a:t>java.rmi.Naming</a:t>
            </a:r>
            <a:r>
              <a:rPr lang="en-US" altLang="en-US" sz="2400" dirty="0"/>
              <a:t> class.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altLang="en-US" sz="2400" dirty="0"/>
              <a:t> rebind() method take two arguments, first represent the name of the object reference and second argument is reference to instance of </a:t>
            </a:r>
            <a:r>
              <a:rPr lang="en-US" altLang="en-US" sz="2400" b="1" dirty="0"/>
              <a:t>Adder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1199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0"/>
            <a:ext cx="8438668" cy="66230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import </a:t>
            </a:r>
            <a:r>
              <a:rPr lang="en-US" sz="2000" dirty="0" err="1"/>
              <a:t>java.rmi</a:t>
            </a:r>
            <a:r>
              <a:rPr lang="en-US" sz="2000" dirty="0"/>
              <a:t>.*; </a:t>
            </a:r>
          </a:p>
          <a:p>
            <a:pPr marL="0" indent="0">
              <a:buNone/>
            </a:pPr>
            <a:r>
              <a:rPr lang="en-US" sz="2000" dirty="0"/>
              <a:t>import </a:t>
            </a:r>
            <a:r>
              <a:rPr lang="en-US" sz="2000" dirty="0" err="1"/>
              <a:t>java.rmi.registry</a:t>
            </a:r>
            <a:r>
              <a:rPr lang="en-US" sz="2000" dirty="0"/>
              <a:t>.*;</a:t>
            </a:r>
          </a:p>
          <a:p>
            <a:pPr marL="0" indent="0">
              <a:buNone/>
            </a:pPr>
            <a:r>
              <a:rPr lang="en-US" sz="2000" dirty="0"/>
              <a:t> public class </a:t>
            </a:r>
            <a:r>
              <a:rPr lang="en-US" sz="2000" dirty="0" err="1"/>
              <a:t>AddServer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{ </a:t>
            </a:r>
          </a:p>
          <a:p>
            <a:pPr marL="0" indent="0">
              <a:buNone/>
            </a:pPr>
            <a:r>
              <a:rPr lang="en-US" sz="2000" dirty="0"/>
              <a:t>    public static void main(String </a:t>
            </a:r>
            <a:r>
              <a:rPr lang="en-US" sz="2000" dirty="0" err="1"/>
              <a:t>args</a:t>
            </a:r>
            <a:r>
              <a:rPr lang="en-US" sz="2000" dirty="0"/>
              <a:t>[])</a:t>
            </a:r>
          </a:p>
          <a:p>
            <a:pPr marL="0" indent="0">
              <a:buNone/>
            </a:pPr>
            <a:r>
              <a:rPr lang="en-US" sz="2000" dirty="0"/>
              <a:t>     { try</a:t>
            </a:r>
          </a:p>
          <a:p>
            <a:pPr marL="0" indent="0">
              <a:buNone/>
            </a:pPr>
            <a:r>
              <a:rPr lang="en-US" sz="2000" dirty="0"/>
              <a:t>           { </a:t>
            </a:r>
          </a:p>
          <a:p>
            <a:pPr marL="0" indent="0">
              <a:buNone/>
            </a:pPr>
            <a:r>
              <a:rPr lang="en-US" sz="2000" dirty="0"/>
              <a:t>             </a:t>
            </a:r>
            <a:r>
              <a:rPr lang="en-US" sz="2000" dirty="0" err="1"/>
              <a:t>AddServerInterface</a:t>
            </a:r>
            <a:r>
              <a:rPr lang="en-US" sz="2000" dirty="0"/>
              <a:t> </a:t>
            </a:r>
            <a:r>
              <a:rPr lang="en-US" sz="2000" dirty="0" err="1"/>
              <a:t>addService</a:t>
            </a:r>
            <a:r>
              <a:rPr lang="en-US" sz="2000" dirty="0"/>
              <a:t>=new Adder();           </a:t>
            </a:r>
          </a:p>
          <a:p>
            <a:pPr marL="0" indent="0">
              <a:buNone/>
            </a:pPr>
            <a:r>
              <a:rPr lang="en-US" sz="2000" dirty="0"/>
              <a:t>             </a:t>
            </a:r>
            <a:r>
              <a:rPr lang="en-US" sz="2000" dirty="0" err="1"/>
              <a:t>Naming.rebind</a:t>
            </a:r>
            <a:r>
              <a:rPr lang="en-US" sz="2000" dirty="0"/>
              <a:t>("</a:t>
            </a:r>
            <a:r>
              <a:rPr lang="en-US" sz="2000" dirty="0" err="1"/>
              <a:t>AddService</a:t>
            </a:r>
            <a:r>
              <a:rPr lang="en-US" sz="2000" dirty="0"/>
              <a:t>",</a:t>
            </a:r>
            <a:r>
              <a:rPr lang="en-US" sz="2000" dirty="0" err="1"/>
              <a:t>addService</a:t>
            </a:r>
            <a:r>
              <a:rPr lang="en-US" sz="2000" dirty="0"/>
              <a:t>); //</a:t>
            </a:r>
            <a:r>
              <a:rPr lang="en-US" sz="2000" i="1" dirty="0" err="1"/>
              <a:t>addService</a:t>
            </a:r>
            <a:r>
              <a:rPr lang="en-US" sz="2000" dirty="0"/>
              <a:t> object   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is hosted with name </a:t>
            </a:r>
            <a:r>
              <a:rPr lang="en-US" sz="2000" b="1" dirty="0" err="1"/>
              <a:t>AddService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           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catch(Exception e)</a:t>
            </a:r>
          </a:p>
          <a:p>
            <a:pPr marL="0" indent="0">
              <a:buNone/>
            </a:pPr>
            <a:r>
              <a:rPr lang="en-US" sz="2000" dirty="0"/>
              <a:t>         {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System.out.println</a:t>
            </a:r>
            <a:r>
              <a:rPr lang="en-US" sz="2000" dirty="0"/>
              <a:t>(e);</a:t>
            </a:r>
          </a:p>
          <a:p>
            <a:pPr marL="0" indent="0">
              <a:buNone/>
            </a:pPr>
            <a:r>
              <a:rPr lang="en-US" sz="2000" dirty="0"/>
              <a:t>         }</a:t>
            </a:r>
          </a:p>
          <a:p>
            <a:pPr marL="0" indent="0">
              <a:buNone/>
            </a:pPr>
            <a:r>
              <a:rPr lang="en-US" sz="2000" dirty="0"/>
              <a:t>     } </a:t>
            </a:r>
          </a:p>
          <a:p>
            <a:pPr marL="0" indent="0">
              <a:buNone/>
            </a:pPr>
            <a:r>
              <a:rPr lang="en-US" sz="2000" dirty="0"/>
              <a:t>  }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825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Client Application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794457" y="2590624"/>
            <a:ext cx="821672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spcBef>
                <a:spcPct val="0"/>
              </a:spcBef>
              <a:buNone/>
            </a:pPr>
            <a:r>
              <a:rPr lang="en-US" altLang="en-US" sz="2000" dirty="0"/>
              <a:t>Client application contains a java program that invokes the lookup() method of the </a:t>
            </a:r>
            <a:r>
              <a:rPr lang="en-US" altLang="en-US" sz="2000" b="1" dirty="0"/>
              <a:t>Naming</a:t>
            </a:r>
            <a:r>
              <a:rPr lang="en-US" altLang="en-US" sz="2000" dirty="0"/>
              <a:t> class.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altLang="en-US" sz="2000" dirty="0"/>
              <a:t> This method accepts one argument, the </a:t>
            </a:r>
            <a:r>
              <a:rPr lang="en-US" altLang="en-US" sz="2000" b="1" dirty="0" err="1"/>
              <a:t>rmi</a:t>
            </a:r>
            <a:r>
              <a:rPr lang="en-US" altLang="en-US" sz="2000" dirty="0"/>
              <a:t> URL and returns a reference to an object of type </a:t>
            </a:r>
            <a:r>
              <a:rPr lang="en-US" altLang="en-US" sz="2000" b="1" dirty="0" err="1"/>
              <a:t>AddServerInterface</a:t>
            </a:r>
            <a:r>
              <a:rPr lang="en-US" altLang="en-US" sz="2000" dirty="0"/>
              <a:t>. All remote method invocation is done on this object. </a:t>
            </a:r>
          </a:p>
        </p:txBody>
      </p:sp>
    </p:spTree>
    <p:extLst>
      <p:ext uri="{BB962C8B-B14F-4D97-AF65-F5344CB8AC3E}">
        <p14:creationId xmlns:p14="http://schemas.microsoft.com/office/powerpoint/2010/main" val="237746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061700" cy="45259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RPC?</a:t>
            </a:r>
          </a:p>
          <a:p>
            <a:pPr marL="0" indent="0">
              <a:buNone/>
            </a:pPr>
            <a:r>
              <a:rPr lang="en-US" dirty="0"/>
              <a:t>Define what is RMI?</a:t>
            </a:r>
          </a:p>
          <a:p>
            <a:pPr marL="0" indent="0">
              <a:buNone/>
            </a:pPr>
            <a:r>
              <a:rPr lang="en-US" dirty="0"/>
              <a:t>What are the steps involved in creating RMI?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3634" y="357635"/>
            <a:ext cx="8229600" cy="626541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import </a:t>
            </a:r>
            <a:r>
              <a:rPr lang="en-US" sz="2000" dirty="0" err="1"/>
              <a:t>java.rmi</a:t>
            </a:r>
            <a:r>
              <a:rPr lang="en-US" sz="2000" dirty="0"/>
              <a:t>.*;</a:t>
            </a:r>
          </a:p>
          <a:p>
            <a:pPr marL="0" indent="0">
              <a:buNone/>
            </a:pPr>
            <a:r>
              <a:rPr lang="en-US" sz="2000" dirty="0"/>
              <a:t> public class Client</a:t>
            </a:r>
          </a:p>
          <a:p>
            <a:pPr marL="0" indent="0">
              <a:buNone/>
            </a:pPr>
            <a:r>
              <a:rPr lang="en-US" sz="2000" dirty="0"/>
              <a:t>{ </a:t>
            </a:r>
          </a:p>
          <a:p>
            <a:pPr marL="0" indent="0">
              <a:buNone/>
            </a:pPr>
            <a:r>
              <a:rPr lang="en-US" sz="2000" dirty="0"/>
              <a:t>  public static void main(String </a:t>
            </a:r>
            <a:r>
              <a:rPr lang="en-US" sz="2000" dirty="0" err="1"/>
              <a:t>args</a:t>
            </a:r>
            <a:r>
              <a:rPr lang="en-US" sz="2000" dirty="0"/>
              <a:t>[])</a:t>
            </a:r>
          </a:p>
          <a:p>
            <a:pPr marL="0" indent="0">
              <a:buNone/>
            </a:pPr>
            <a:r>
              <a:rPr lang="en-US" sz="2000" dirty="0"/>
              <a:t>   { </a:t>
            </a:r>
          </a:p>
          <a:p>
            <a:pPr marL="0" indent="0">
              <a:buNone/>
            </a:pPr>
            <a:r>
              <a:rPr lang="en-US" sz="2000" dirty="0"/>
              <a:t>      try</a:t>
            </a:r>
          </a:p>
          <a:p>
            <a:pPr marL="0" indent="0">
              <a:buNone/>
            </a:pPr>
            <a:r>
              <a:rPr lang="en-US" sz="2000" dirty="0"/>
              <a:t>          {</a:t>
            </a:r>
          </a:p>
          <a:p>
            <a:pPr marL="0" indent="0">
              <a:buNone/>
            </a:pPr>
            <a:r>
              <a:rPr lang="en-US" sz="2000" dirty="0"/>
              <a:t>             </a:t>
            </a:r>
            <a:r>
              <a:rPr lang="en-US" sz="2000" dirty="0" err="1"/>
              <a:t>AddServerInterface</a:t>
            </a:r>
            <a:r>
              <a:rPr lang="en-US" sz="2000" dirty="0"/>
              <a:t> </a:t>
            </a:r>
            <a:r>
              <a:rPr lang="en-US" sz="2000" dirty="0" err="1"/>
              <a:t>st</a:t>
            </a:r>
            <a:r>
              <a:rPr lang="en-US" sz="2000" dirty="0"/>
              <a:t>=(</a:t>
            </a:r>
            <a:r>
              <a:rPr lang="en-US" sz="2000" dirty="0" err="1"/>
              <a:t>AddServerInterface</a:t>
            </a:r>
            <a:r>
              <a:rPr lang="en-US" sz="2000" dirty="0"/>
              <a:t>)</a:t>
            </a:r>
            <a:r>
              <a:rPr lang="en-US" sz="2000" dirty="0" err="1"/>
              <a:t>Naming.lookup</a:t>
            </a:r>
            <a:r>
              <a:rPr lang="en-US" sz="2000" dirty="0"/>
              <a:t>("</a:t>
            </a:r>
            <a:r>
              <a:rPr lang="en-US" sz="2000" dirty="0" err="1"/>
              <a:t>rmi</a:t>
            </a:r>
            <a:r>
              <a:rPr lang="en-US" sz="2000" dirty="0"/>
              <a:t>://"+</a:t>
            </a:r>
            <a:r>
              <a:rPr lang="en-US" sz="2000" dirty="0" err="1"/>
              <a:t>args</a:t>
            </a:r>
            <a:r>
              <a:rPr lang="en-US" sz="2000" dirty="0"/>
              <a:t>[0]+"/</a:t>
            </a:r>
            <a:r>
              <a:rPr lang="en-US" sz="2000" dirty="0" err="1"/>
              <a:t>AddService</a:t>
            </a:r>
            <a:r>
              <a:rPr lang="en-US" sz="2000" dirty="0"/>
              <a:t>"); </a:t>
            </a:r>
          </a:p>
          <a:p>
            <a:pPr marL="0" indent="0">
              <a:buNone/>
            </a:pPr>
            <a:r>
              <a:rPr lang="en-US" sz="2000" dirty="0"/>
              <a:t>           </a:t>
            </a:r>
            <a:r>
              <a:rPr lang="en-US" sz="2000" dirty="0" err="1"/>
              <a:t>System.out.println</a:t>
            </a:r>
            <a:r>
              <a:rPr lang="en-US" sz="2000" dirty="0"/>
              <a:t>(</a:t>
            </a:r>
            <a:r>
              <a:rPr lang="en-US" sz="2000" dirty="0" err="1"/>
              <a:t>st.sum</a:t>
            </a:r>
            <a:r>
              <a:rPr lang="en-US" sz="2000" dirty="0"/>
              <a:t>(25,8)); </a:t>
            </a:r>
          </a:p>
          <a:p>
            <a:pPr marL="0" indent="0">
              <a:buNone/>
            </a:pPr>
            <a:r>
              <a:rPr lang="en-US" sz="2000" dirty="0"/>
              <a:t>         }</a:t>
            </a:r>
          </a:p>
          <a:p>
            <a:pPr marL="0" indent="0">
              <a:buNone/>
            </a:pPr>
            <a:r>
              <a:rPr lang="en-US" sz="2000" dirty="0"/>
              <a:t>      catch(Exception e)</a:t>
            </a:r>
          </a:p>
          <a:p>
            <a:pPr marL="0" indent="0">
              <a:buNone/>
            </a:pPr>
            <a:r>
              <a:rPr lang="en-US" sz="2000" dirty="0"/>
              <a:t>        {</a:t>
            </a:r>
          </a:p>
          <a:p>
            <a:pPr marL="0" indent="0">
              <a:buNone/>
            </a:pPr>
            <a:r>
              <a:rPr lang="en-US" sz="2000" dirty="0"/>
              <a:t>          </a:t>
            </a:r>
            <a:r>
              <a:rPr lang="en-US" sz="2000" dirty="0" err="1"/>
              <a:t>System.out.println</a:t>
            </a:r>
            <a:r>
              <a:rPr lang="en-US" sz="2000" dirty="0"/>
              <a:t>(e);</a:t>
            </a:r>
          </a:p>
          <a:p>
            <a:pPr marL="0" indent="0">
              <a:buNone/>
            </a:pPr>
            <a:r>
              <a:rPr lang="en-US" sz="2000" dirty="0"/>
              <a:t>       }</a:t>
            </a:r>
          </a:p>
          <a:p>
            <a:pPr marL="0" indent="0">
              <a:buNone/>
            </a:pPr>
            <a:r>
              <a:rPr lang="en-US" sz="2000" dirty="0"/>
              <a:t>   } </a:t>
            </a:r>
          </a:p>
          <a:p>
            <a:pPr marL="0" indent="0">
              <a:buNone/>
            </a:pPr>
            <a:r>
              <a:rPr lang="en-US" sz="2000" dirty="0"/>
              <a:t>}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501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Compile all the files using </a:t>
            </a:r>
            <a:r>
              <a:rPr lang="en-US" sz="2400" dirty="0" err="1"/>
              <a:t>javac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Start </a:t>
            </a:r>
            <a:r>
              <a:rPr lang="en-US" sz="2400" dirty="0" err="1"/>
              <a:t>rmi</a:t>
            </a:r>
            <a:r>
              <a:rPr lang="en-US" sz="2400" dirty="0"/>
              <a:t> registry</a:t>
            </a:r>
          </a:p>
          <a:p>
            <a:pPr marL="0" indent="0">
              <a:buNone/>
            </a:pPr>
            <a:r>
              <a:rPr lang="en-US" sz="2400" dirty="0"/>
              <a:t>Run server</a:t>
            </a:r>
          </a:p>
          <a:p>
            <a:pPr marL="0" indent="0">
              <a:buNone/>
            </a:pPr>
            <a:r>
              <a:rPr lang="en-US" sz="2400" dirty="0"/>
              <a:t>Run client</a:t>
            </a:r>
          </a:p>
          <a:p>
            <a:pPr marL="0" indent="0">
              <a:buNone/>
            </a:pPr>
            <a:r>
              <a:rPr lang="en-US" sz="2400" dirty="0"/>
              <a:t>Output is : 33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87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Write a RMI application to reverse the given string .Write all interfaces and required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import </a:t>
            </a:r>
            <a:r>
              <a:rPr lang="en-US" sz="1800" dirty="0" err="1"/>
              <a:t>java.rmi</a:t>
            </a:r>
            <a:r>
              <a:rPr lang="en-US" sz="1800" dirty="0"/>
              <a:t>.*;</a:t>
            </a:r>
            <a:br>
              <a:rPr lang="en-US" sz="1800" dirty="0"/>
            </a:br>
            <a:r>
              <a:rPr lang="en-US" sz="1800" dirty="0"/>
              <a:t>public interface </a:t>
            </a:r>
            <a:r>
              <a:rPr lang="en-US" sz="1800" dirty="0" err="1"/>
              <a:t>StrRev</a:t>
            </a:r>
            <a:r>
              <a:rPr lang="en-US" sz="1800" dirty="0"/>
              <a:t> extends Remote</a:t>
            </a:r>
            <a:br>
              <a:rPr lang="en-US" sz="1800" dirty="0"/>
            </a:br>
            <a:r>
              <a:rPr lang="en-US" sz="1800" dirty="0"/>
              <a:t>{</a:t>
            </a:r>
            <a:br>
              <a:rPr lang="en-US" sz="1800" dirty="0"/>
            </a:br>
            <a:r>
              <a:rPr lang="en-US" sz="1800" dirty="0"/>
              <a:t>    public String reverse(String </a:t>
            </a:r>
            <a:r>
              <a:rPr lang="en-US" sz="1800" dirty="0" err="1"/>
              <a:t>str</a:t>
            </a:r>
            <a:r>
              <a:rPr lang="en-US" sz="1800" dirty="0"/>
              <a:t>) throws </a:t>
            </a:r>
            <a:r>
              <a:rPr lang="en-US" sz="1800" dirty="0" err="1"/>
              <a:t>RemoteException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791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6816" y="782638"/>
            <a:ext cx="8229600" cy="4525962"/>
          </a:xfrm>
        </p:spPr>
        <p:txBody>
          <a:bodyPr/>
          <a:lstStyle/>
          <a:p>
            <a:r>
              <a:rPr lang="en-US" sz="1800" dirty="0"/>
              <a:t>import </a:t>
            </a:r>
            <a:r>
              <a:rPr lang="en-US" sz="1800" dirty="0" err="1"/>
              <a:t>java.rmi</a:t>
            </a:r>
            <a:r>
              <a:rPr lang="en-US" sz="1800" dirty="0"/>
              <a:t>.*;</a:t>
            </a:r>
            <a:br>
              <a:rPr lang="en-US" sz="1800" dirty="0"/>
            </a:br>
            <a:r>
              <a:rPr lang="en-US" sz="1800" dirty="0"/>
              <a:t>import </a:t>
            </a:r>
            <a:r>
              <a:rPr lang="en-US" sz="1800" dirty="0" err="1"/>
              <a:t>java.rmi.server</a:t>
            </a:r>
            <a:r>
              <a:rPr lang="en-US" sz="1800" dirty="0"/>
              <a:t>.*;</a:t>
            </a:r>
            <a:br>
              <a:rPr lang="en-US" sz="1800" dirty="0"/>
            </a:br>
            <a:r>
              <a:rPr lang="en-US" sz="1800" dirty="0"/>
              <a:t>import </a:t>
            </a:r>
            <a:r>
              <a:rPr lang="en-US" sz="1800" dirty="0" err="1"/>
              <a:t>java.util</a:t>
            </a:r>
            <a:r>
              <a:rPr lang="en-US" sz="1800" dirty="0"/>
              <a:t>.*;</a:t>
            </a:r>
            <a:br>
              <a:rPr lang="en-US" sz="1800" dirty="0"/>
            </a:br>
            <a:r>
              <a:rPr lang="en-US" sz="1800" dirty="0"/>
              <a:t>public class </a:t>
            </a:r>
            <a:r>
              <a:rPr lang="en-US" sz="1800" dirty="0" err="1"/>
              <a:t>StrRev_Impli</a:t>
            </a:r>
            <a:r>
              <a:rPr lang="en-US" sz="1800" dirty="0"/>
              <a:t> extends </a:t>
            </a:r>
            <a:r>
              <a:rPr lang="en-US" sz="1800" dirty="0" err="1"/>
              <a:t>UnicastRemoteObject</a:t>
            </a:r>
            <a:r>
              <a:rPr lang="en-US" sz="1800" dirty="0"/>
              <a:t> implements </a:t>
            </a:r>
            <a:r>
              <a:rPr lang="en-US" sz="1800" dirty="0" err="1"/>
              <a:t>StrRev</a:t>
            </a:r>
            <a:br>
              <a:rPr lang="en-US" sz="1800" dirty="0"/>
            </a:br>
            <a:r>
              <a:rPr lang="en-US" sz="1800" dirty="0"/>
              <a:t>{</a:t>
            </a:r>
            <a:br>
              <a:rPr lang="en-US" sz="1800" dirty="0"/>
            </a:br>
            <a:r>
              <a:rPr lang="en-US" sz="1800" dirty="0"/>
              <a:t>    public </a:t>
            </a:r>
            <a:r>
              <a:rPr lang="en-US" sz="1800" dirty="0" err="1"/>
              <a:t>StrRev_Impli</a:t>
            </a:r>
            <a:r>
              <a:rPr lang="en-US" sz="1800" dirty="0"/>
              <a:t>() throws </a:t>
            </a:r>
            <a:r>
              <a:rPr lang="en-US" sz="1800" dirty="0" err="1"/>
              <a:t>RemoteException</a:t>
            </a:r>
            <a:br>
              <a:rPr lang="en-US" sz="1800" dirty="0"/>
            </a:br>
            <a:r>
              <a:rPr lang="en-US" sz="1800" dirty="0"/>
              <a:t>    {}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 public String reverse(String </a:t>
            </a:r>
            <a:r>
              <a:rPr lang="en-US" sz="1800" dirty="0" err="1"/>
              <a:t>str</a:t>
            </a:r>
            <a:r>
              <a:rPr lang="en-US" sz="1800" dirty="0"/>
              <a:t>) throws </a:t>
            </a:r>
            <a:r>
              <a:rPr lang="en-US" sz="1800" dirty="0" err="1"/>
              <a:t>RemoteException</a:t>
            </a:r>
            <a:br>
              <a:rPr lang="en-US" sz="1800" dirty="0"/>
            </a:br>
            <a:r>
              <a:rPr lang="en-US" sz="1800" dirty="0"/>
              <a:t>    {</a:t>
            </a:r>
            <a:br>
              <a:rPr lang="en-US" sz="1800" dirty="0"/>
            </a:br>
            <a:r>
              <a:rPr lang="en-US" sz="1800" dirty="0"/>
              <a:t>        String str1="";</a:t>
            </a:r>
            <a:br>
              <a:rPr lang="en-US" sz="1800" dirty="0"/>
            </a:br>
            <a:r>
              <a:rPr lang="en-US" sz="1800" dirty="0"/>
              <a:t>        for(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=</a:t>
            </a:r>
            <a:r>
              <a:rPr lang="en-US" sz="1800" dirty="0" err="1"/>
              <a:t>str.length</a:t>
            </a:r>
            <a:r>
              <a:rPr lang="en-US" sz="1800" dirty="0"/>
              <a:t>()-1;i&gt;=0;i--)</a:t>
            </a:r>
            <a:br>
              <a:rPr lang="en-US" sz="1800" dirty="0"/>
            </a:br>
            <a:r>
              <a:rPr lang="en-US" sz="1800" dirty="0"/>
              <a:t>            str1=str1+str.charAt(</a:t>
            </a:r>
            <a:r>
              <a:rPr lang="en-US" sz="1800" dirty="0" err="1"/>
              <a:t>i</a:t>
            </a:r>
            <a:r>
              <a:rPr lang="en-US" sz="1800" dirty="0"/>
              <a:t>);</a:t>
            </a:r>
            <a:br>
              <a:rPr lang="en-US" sz="1800" dirty="0"/>
            </a:br>
            <a:r>
              <a:rPr lang="en-US" sz="1800" dirty="0"/>
              <a:t>        return (str1);</a:t>
            </a:r>
            <a:br>
              <a:rPr lang="en-US" sz="1800" dirty="0"/>
            </a:br>
            <a:r>
              <a:rPr lang="en-US" sz="1800" dirty="0"/>
              <a:t>    }</a:t>
            </a:r>
            <a:br>
              <a:rPr lang="en-US" sz="1800" dirty="0"/>
            </a:br>
            <a:r>
              <a:rPr lang="en-US" sz="1800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336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import </a:t>
            </a:r>
            <a:r>
              <a:rPr lang="en-US" sz="2000" dirty="0" err="1"/>
              <a:t>java.rmi</a:t>
            </a:r>
            <a:r>
              <a:rPr lang="en-US" sz="2000" dirty="0"/>
              <a:t>.*;</a:t>
            </a:r>
            <a:br>
              <a:rPr lang="en-US" sz="2000" dirty="0"/>
            </a:br>
            <a:r>
              <a:rPr lang="en-US" sz="2000" dirty="0"/>
              <a:t>import java.net.*;</a:t>
            </a:r>
            <a:br>
              <a:rPr lang="en-US" sz="2000" dirty="0"/>
            </a:br>
            <a:r>
              <a:rPr lang="en-US" sz="2000" dirty="0"/>
              <a:t>public class </a:t>
            </a:r>
            <a:r>
              <a:rPr lang="en-US" sz="2000" dirty="0" err="1"/>
              <a:t>StrRev_Server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    public static void main(String </a:t>
            </a:r>
            <a:r>
              <a:rPr lang="en-US" sz="2000" dirty="0" err="1"/>
              <a:t>args</a:t>
            </a:r>
            <a:r>
              <a:rPr lang="en-US" sz="2000" dirty="0"/>
              <a:t>[])</a:t>
            </a:r>
            <a:br>
              <a:rPr lang="en-US" sz="2000" dirty="0"/>
            </a:br>
            <a:r>
              <a:rPr lang="en-US" sz="2000" dirty="0"/>
              <a:t>    {</a:t>
            </a:r>
            <a:br>
              <a:rPr lang="en-US" sz="2000" dirty="0"/>
            </a:br>
            <a:r>
              <a:rPr lang="en-US" sz="2000" dirty="0"/>
              <a:t>        try</a:t>
            </a:r>
            <a:br>
              <a:rPr lang="en-US" sz="2000" dirty="0"/>
            </a:br>
            <a:r>
              <a:rPr lang="en-US" sz="2000" dirty="0"/>
              <a:t>        {</a:t>
            </a:r>
            <a:br>
              <a:rPr lang="en-US" sz="2000" dirty="0"/>
            </a:br>
            <a:r>
              <a:rPr lang="en-US" sz="2000" dirty="0"/>
              <a:t>        </a:t>
            </a:r>
            <a:r>
              <a:rPr lang="en-US" sz="2000" dirty="0" err="1"/>
              <a:t>StrRev_Impli</a:t>
            </a:r>
            <a:r>
              <a:rPr lang="en-US" sz="2000" dirty="0"/>
              <a:t> </a:t>
            </a:r>
            <a:r>
              <a:rPr lang="en-US" sz="2000" dirty="0" err="1"/>
              <a:t>strimpli</a:t>
            </a:r>
            <a:r>
              <a:rPr lang="en-US" sz="2000" dirty="0"/>
              <a:t>=new </a:t>
            </a:r>
            <a:r>
              <a:rPr lang="en-US" sz="2000" dirty="0" err="1"/>
              <a:t>StrRev_Impli</a:t>
            </a:r>
            <a:r>
              <a:rPr lang="en-US" sz="2000" dirty="0"/>
              <a:t>();</a:t>
            </a:r>
            <a:br>
              <a:rPr lang="en-US" sz="2000" dirty="0"/>
            </a:br>
            <a:r>
              <a:rPr lang="en-US" sz="2000" dirty="0"/>
              <a:t>        </a:t>
            </a:r>
            <a:r>
              <a:rPr lang="en-US" sz="2000" dirty="0" err="1"/>
              <a:t>Naming.rebind</a:t>
            </a:r>
            <a:r>
              <a:rPr lang="en-US" sz="2000" dirty="0"/>
              <a:t>("</a:t>
            </a:r>
            <a:r>
              <a:rPr lang="en-US" sz="2000" dirty="0" err="1"/>
              <a:t>RmiReverse</a:t>
            </a:r>
            <a:r>
              <a:rPr lang="en-US" sz="2000" dirty="0"/>
              <a:t>",</a:t>
            </a:r>
            <a:r>
              <a:rPr lang="en-US" sz="2000" dirty="0" err="1"/>
              <a:t>strimpli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        }</a:t>
            </a:r>
            <a:br>
              <a:rPr lang="en-US" sz="2000" dirty="0"/>
            </a:br>
            <a:r>
              <a:rPr lang="en-US" sz="2000" dirty="0"/>
              <a:t>        catch(Exception ex){}</a:t>
            </a:r>
            <a:br>
              <a:rPr lang="en-US" sz="2000" dirty="0"/>
            </a:br>
            <a:r>
              <a:rPr lang="en-US" sz="2000" dirty="0"/>
              <a:t>    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259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363" y="528034"/>
            <a:ext cx="8411938" cy="5950039"/>
          </a:xfrm>
        </p:spPr>
        <p:txBody>
          <a:bodyPr/>
          <a:lstStyle/>
          <a:p>
            <a:r>
              <a:rPr lang="en-US" sz="1800" dirty="0"/>
              <a:t>import java.io.*;</a:t>
            </a:r>
            <a:br>
              <a:rPr lang="en-US" sz="1800" dirty="0"/>
            </a:br>
            <a:r>
              <a:rPr lang="en-US" sz="1800" dirty="0"/>
              <a:t>import </a:t>
            </a:r>
            <a:r>
              <a:rPr lang="en-US" sz="1800" dirty="0" err="1"/>
              <a:t>java.rmi</a:t>
            </a:r>
            <a:r>
              <a:rPr lang="en-US" sz="1800" dirty="0"/>
              <a:t>.*;</a:t>
            </a:r>
            <a:br>
              <a:rPr lang="en-US" sz="1800" dirty="0"/>
            </a:br>
            <a:r>
              <a:rPr lang="en-US" sz="1800" dirty="0"/>
              <a:t>import java.net.*;</a:t>
            </a:r>
            <a:br>
              <a:rPr lang="en-US" sz="1800" dirty="0"/>
            </a:br>
            <a:r>
              <a:rPr lang="en-US" sz="1800" dirty="0"/>
              <a:t>public class </a:t>
            </a:r>
            <a:r>
              <a:rPr lang="en-US" sz="1800" dirty="0" err="1"/>
              <a:t>StrRev_Client</a:t>
            </a:r>
            <a:br>
              <a:rPr lang="en-US" sz="1800" dirty="0"/>
            </a:br>
            <a:r>
              <a:rPr lang="en-US" sz="1800" dirty="0"/>
              <a:t>{</a:t>
            </a:r>
            <a:br>
              <a:rPr lang="en-US" sz="1800" dirty="0"/>
            </a:br>
            <a:r>
              <a:rPr lang="en-US" sz="1800" dirty="0"/>
              <a:t>    public static void main(String </a:t>
            </a:r>
            <a:r>
              <a:rPr lang="en-US" sz="1800" dirty="0" err="1"/>
              <a:t>args</a:t>
            </a:r>
            <a:r>
              <a:rPr lang="en-US" sz="1800" dirty="0"/>
              <a:t>[])</a:t>
            </a:r>
            <a:br>
              <a:rPr lang="en-US" sz="1800" dirty="0"/>
            </a:br>
            <a:r>
              <a:rPr lang="en-US" sz="1800" dirty="0"/>
              <a:t>    {</a:t>
            </a:r>
            <a:br>
              <a:rPr lang="en-US" sz="1800" dirty="0"/>
            </a:br>
            <a:r>
              <a:rPr lang="en-US" sz="1800" dirty="0"/>
              <a:t>        try</a:t>
            </a:r>
            <a:br>
              <a:rPr lang="en-US" sz="1800" dirty="0"/>
            </a:br>
            <a:r>
              <a:rPr lang="en-US" sz="1800" dirty="0"/>
              <a:t>        {</a:t>
            </a:r>
            <a:br>
              <a:rPr lang="en-US" sz="1800" dirty="0"/>
            </a:br>
            <a:r>
              <a:rPr lang="en-US" sz="1800" dirty="0"/>
              <a:t>            String </a:t>
            </a:r>
            <a:r>
              <a:rPr lang="en-US" sz="1800" dirty="0" err="1"/>
              <a:t>url</a:t>
            </a:r>
            <a:r>
              <a:rPr lang="en-US" sz="1800" dirty="0"/>
              <a:t>="</a:t>
            </a:r>
            <a:r>
              <a:rPr lang="en-US" sz="1800" dirty="0" err="1"/>
              <a:t>rmi</a:t>
            </a:r>
            <a:r>
              <a:rPr lang="en-US" sz="1800" dirty="0"/>
              <a:t>://127.0.0.1/</a:t>
            </a:r>
            <a:r>
              <a:rPr lang="en-US" sz="1800" dirty="0" err="1"/>
              <a:t>RmiReverse</a:t>
            </a:r>
            <a:r>
              <a:rPr lang="en-US" sz="1800" dirty="0"/>
              <a:t>";</a:t>
            </a:r>
            <a:br>
              <a:rPr lang="en-US" sz="1800" dirty="0"/>
            </a:br>
            <a:r>
              <a:rPr lang="en-US" sz="1800" dirty="0"/>
              <a:t>            </a:t>
            </a:r>
            <a:r>
              <a:rPr lang="en-US" sz="1800" dirty="0" err="1"/>
              <a:t>StrRev</a:t>
            </a:r>
            <a:r>
              <a:rPr lang="en-US" sz="1800" dirty="0"/>
              <a:t> </a:t>
            </a:r>
            <a:r>
              <a:rPr lang="en-US" sz="1800" dirty="0" err="1"/>
              <a:t>strf</a:t>
            </a:r>
            <a:r>
              <a:rPr lang="en-US" sz="1800" dirty="0"/>
              <a:t>=(</a:t>
            </a:r>
            <a:r>
              <a:rPr lang="en-US" sz="1800" dirty="0" err="1"/>
              <a:t>StrRev</a:t>
            </a:r>
            <a:r>
              <a:rPr lang="en-US" sz="1800" dirty="0"/>
              <a:t>)</a:t>
            </a:r>
            <a:r>
              <a:rPr lang="en-US" sz="1800" dirty="0" err="1"/>
              <a:t>Naming.lookup</a:t>
            </a:r>
            <a:r>
              <a:rPr lang="en-US" sz="1800" dirty="0"/>
              <a:t>(</a:t>
            </a:r>
            <a:r>
              <a:rPr lang="en-US" sz="1800" dirty="0" err="1"/>
              <a:t>url</a:t>
            </a:r>
            <a:r>
              <a:rPr lang="en-US" sz="1800" dirty="0"/>
              <a:t>);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         </a:t>
            </a:r>
            <a:r>
              <a:rPr lang="en-US" sz="1800" dirty="0" err="1"/>
              <a:t>BufferedReader</a:t>
            </a:r>
            <a:r>
              <a:rPr lang="en-US" sz="1800" dirty="0"/>
              <a:t> </a:t>
            </a:r>
            <a:r>
              <a:rPr lang="en-US" sz="1800" dirty="0" err="1"/>
              <a:t>br</a:t>
            </a:r>
            <a:r>
              <a:rPr lang="en-US" sz="1800" dirty="0"/>
              <a:t>=new </a:t>
            </a:r>
            <a:r>
              <a:rPr lang="en-US" sz="1800" dirty="0" err="1"/>
              <a:t>BufferedReader</a:t>
            </a:r>
            <a:r>
              <a:rPr lang="en-US" sz="1800" dirty="0"/>
              <a:t>(new </a:t>
            </a:r>
            <a:r>
              <a:rPr lang="en-US" sz="1800" dirty="0" err="1"/>
              <a:t>InputStreamReader</a:t>
            </a:r>
            <a:r>
              <a:rPr lang="en-US" sz="1800" dirty="0"/>
              <a:t>(System.in));</a:t>
            </a:r>
            <a:br>
              <a:rPr lang="en-US" sz="1800" dirty="0"/>
            </a:br>
            <a:r>
              <a:rPr lang="en-US" sz="1800" dirty="0"/>
              <a:t>            </a:t>
            </a:r>
            <a:r>
              <a:rPr lang="en-US" sz="1800" dirty="0" err="1"/>
              <a:t>System.out.println</a:t>
            </a:r>
            <a:r>
              <a:rPr lang="en-US" sz="1800" dirty="0"/>
              <a:t>("Enter String to reverse : ");</a:t>
            </a:r>
            <a:br>
              <a:rPr lang="en-US" sz="1800" dirty="0"/>
            </a:br>
            <a:r>
              <a:rPr lang="en-US" sz="1800" dirty="0"/>
              <a:t>            String </a:t>
            </a:r>
            <a:r>
              <a:rPr lang="en-US" sz="1800" dirty="0" err="1"/>
              <a:t>str</a:t>
            </a:r>
            <a:r>
              <a:rPr lang="en-US" sz="1800" dirty="0"/>
              <a:t>=</a:t>
            </a:r>
            <a:r>
              <a:rPr lang="en-US" sz="1800" dirty="0" err="1"/>
              <a:t>br.readLine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            </a:t>
            </a:r>
            <a:r>
              <a:rPr lang="en-US" sz="1800" dirty="0" err="1"/>
              <a:t>System.out.println</a:t>
            </a:r>
            <a:r>
              <a:rPr lang="en-US" sz="1800" dirty="0"/>
              <a:t>("Reverse of entered string is "+</a:t>
            </a:r>
            <a:r>
              <a:rPr lang="en-US" sz="1800" dirty="0" err="1"/>
              <a:t>strf.reverse</a:t>
            </a:r>
            <a:r>
              <a:rPr lang="en-US" sz="1800" dirty="0"/>
              <a:t>(</a:t>
            </a:r>
            <a:r>
              <a:rPr lang="en-US" sz="1800" dirty="0" err="1"/>
              <a:t>str</a:t>
            </a:r>
            <a:r>
              <a:rPr lang="en-US" sz="1800" dirty="0"/>
              <a:t>));</a:t>
            </a:r>
            <a:br>
              <a:rPr lang="en-US" sz="1800" dirty="0"/>
            </a:br>
            <a:r>
              <a:rPr lang="en-US" sz="1800" dirty="0"/>
              <a:t>        }</a:t>
            </a:r>
            <a:br>
              <a:rPr lang="en-US" sz="1800" dirty="0"/>
            </a:br>
            <a:r>
              <a:rPr lang="en-US" sz="1800" dirty="0"/>
              <a:t>        catch(Exception ex){}</a:t>
            </a:r>
            <a:br>
              <a:rPr lang="en-US" sz="1800" dirty="0"/>
            </a:br>
            <a:r>
              <a:rPr lang="en-US" sz="1800" dirty="0"/>
              <a:t>    }</a:t>
            </a:r>
            <a:br>
              <a:rPr lang="en-US" sz="1800" dirty="0"/>
            </a:br>
            <a:r>
              <a:rPr lang="en-US" sz="1800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147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Write a RMI application to check whether the given number is Prime or not . Write all interfaces and required classes.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import </a:t>
            </a:r>
            <a:r>
              <a:rPr lang="en-US" sz="2000" dirty="0" err="1"/>
              <a:t>java.rmi</a:t>
            </a:r>
            <a:r>
              <a:rPr lang="en-US" sz="2000" dirty="0"/>
              <a:t>.*;</a:t>
            </a:r>
            <a:br>
              <a:rPr lang="en-US" sz="2000" dirty="0"/>
            </a:br>
            <a:r>
              <a:rPr lang="en-US" sz="2000" dirty="0"/>
              <a:t>public interface Prime extends Remote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    public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check_prime</a:t>
            </a:r>
            <a:r>
              <a:rPr lang="en-US" sz="2000" dirty="0"/>
              <a:t>(</a:t>
            </a:r>
            <a:r>
              <a:rPr lang="en-US" sz="2000" dirty="0" err="1"/>
              <a:t>int</a:t>
            </a:r>
            <a:r>
              <a:rPr lang="en-US" sz="2000" dirty="0"/>
              <a:t> no) throws </a:t>
            </a:r>
            <a:r>
              <a:rPr lang="en-US" sz="2000" dirty="0" err="1"/>
              <a:t>RemoteException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216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import </a:t>
            </a:r>
            <a:r>
              <a:rPr lang="en-US" sz="1800" dirty="0" err="1"/>
              <a:t>java.rmi</a:t>
            </a:r>
            <a:r>
              <a:rPr lang="en-US" sz="1800" dirty="0"/>
              <a:t>.*;</a:t>
            </a:r>
            <a:br>
              <a:rPr lang="en-US" sz="1800" dirty="0"/>
            </a:br>
            <a:r>
              <a:rPr lang="en-US" sz="1800" dirty="0"/>
              <a:t>import java.net.*;</a:t>
            </a:r>
            <a:br>
              <a:rPr lang="en-US" sz="1800" dirty="0"/>
            </a:br>
            <a:r>
              <a:rPr lang="en-US" sz="1800" dirty="0"/>
              <a:t>public class </a:t>
            </a:r>
            <a:r>
              <a:rPr lang="en-US" sz="1800" dirty="0" err="1"/>
              <a:t>Prime_server</a:t>
            </a:r>
            <a:br>
              <a:rPr lang="en-US" sz="1800" dirty="0"/>
            </a:br>
            <a:r>
              <a:rPr lang="en-US" sz="1800" dirty="0"/>
              <a:t>{</a:t>
            </a:r>
            <a:br>
              <a:rPr lang="en-US" sz="1800" dirty="0"/>
            </a:br>
            <a:r>
              <a:rPr lang="en-US" sz="1800" dirty="0"/>
              <a:t>    public static void main(String </a:t>
            </a:r>
            <a:r>
              <a:rPr lang="en-US" sz="1800" dirty="0" err="1"/>
              <a:t>args</a:t>
            </a:r>
            <a:r>
              <a:rPr lang="en-US" sz="1800" dirty="0"/>
              <a:t>[])</a:t>
            </a:r>
            <a:br>
              <a:rPr lang="en-US" sz="1800" dirty="0"/>
            </a:br>
            <a:r>
              <a:rPr lang="en-US" sz="1800" dirty="0"/>
              <a:t>    {</a:t>
            </a:r>
            <a:br>
              <a:rPr lang="en-US" sz="1800" dirty="0"/>
            </a:br>
            <a:r>
              <a:rPr lang="en-US" sz="1800" dirty="0"/>
              <a:t>        try</a:t>
            </a:r>
            <a:br>
              <a:rPr lang="en-US" sz="1800" dirty="0"/>
            </a:br>
            <a:r>
              <a:rPr lang="en-US" sz="1800" dirty="0"/>
              <a:t>        {</a:t>
            </a:r>
            <a:br>
              <a:rPr lang="en-US" sz="1800" dirty="0"/>
            </a:br>
            <a:r>
              <a:rPr lang="en-US" sz="1800" dirty="0"/>
              <a:t>        </a:t>
            </a:r>
            <a:r>
              <a:rPr lang="en-US" sz="1800" dirty="0" err="1"/>
              <a:t>Prime_Impli</a:t>
            </a:r>
            <a:r>
              <a:rPr lang="en-US" sz="1800" dirty="0"/>
              <a:t> </a:t>
            </a:r>
            <a:r>
              <a:rPr lang="en-US" sz="1800" dirty="0" err="1"/>
              <a:t>primpli</a:t>
            </a:r>
            <a:r>
              <a:rPr lang="en-US" sz="1800" dirty="0"/>
              <a:t>=new </a:t>
            </a:r>
            <a:r>
              <a:rPr lang="en-US" sz="1800" dirty="0" err="1"/>
              <a:t>Prime_Impli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        </a:t>
            </a:r>
            <a:r>
              <a:rPr lang="en-US" sz="1800" dirty="0" err="1"/>
              <a:t>Naming.rebind</a:t>
            </a:r>
            <a:r>
              <a:rPr lang="en-US" sz="1800" dirty="0"/>
              <a:t>("</a:t>
            </a:r>
            <a:r>
              <a:rPr lang="en-US" sz="1800" dirty="0" err="1"/>
              <a:t>RmiPrime</a:t>
            </a:r>
            <a:r>
              <a:rPr lang="en-US" sz="1800" dirty="0"/>
              <a:t>",</a:t>
            </a:r>
            <a:r>
              <a:rPr lang="en-US" sz="1800" dirty="0" err="1"/>
              <a:t>primpli</a:t>
            </a:r>
            <a:r>
              <a:rPr lang="en-US" sz="1800" dirty="0"/>
              <a:t>);</a:t>
            </a:r>
            <a:br>
              <a:rPr lang="en-US" sz="1800" dirty="0"/>
            </a:br>
            <a:r>
              <a:rPr lang="en-US" sz="1800" dirty="0"/>
              <a:t>        }</a:t>
            </a:r>
            <a:br>
              <a:rPr lang="en-US" sz="1800" dirty="0"/>
            </a:br>
            <a:r>
              <a:rPr lang="en-US" sz="1800" dirty="0"/>
              <a:t>        catch(Exception ex){}</a:t>
            </a:r>
            <a:br>
              <a:rPr lang="en-US" sz="1800" dirty="0"/>
            </a:br>
            <a:r>
              <a:rPr lang="en-US" sz="1800" dirty="0"/>
              <a:t>    }</a:t>
            </a:r>
            <a:br>
              <a:rPr lang="en-US" sz="1800" dirty="0"/>
            </a:br>
            <a:r>
              <a:rPr lang="en-US" sz="1800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80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363" y="515156"/>
            <a:ext cx="8229600" cy="570784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import java.io.*;</a:t>
            </a:r>
            <a:br>
              <a:rPr lang="en-US" sz="1400" dirty="0"/>
            </a:br>
            <a:r>
              <a:rPr lang="en-US" sz="1400" dirty="0"/>
              <a:t>import </a:t>
            </a:r>
            <a:r>
              <a:rPr lang="en-US" sz="1400" dirty="0" err="1"/>
              <a:t>java.rmi</a:t>
            </a:r>
            <a:r>
              <a:rPr lang="en-US" sz="1400" dirty="0"/>
              <a:t>.*;</a:t>
            </a:r>
            <a:br>
              <a:rPr lang="en-US" sz="1400" dirty="0"/>
            </a:br>
            <a:r>
              <a:rPr lang="en-US" sz="1400" dirty="0"/>
              <a:t>import java.net.*;</a:t>
            </a:r>
            <a:br>
              <a:rPr lang="en-US" sz="1400" dirty="0"/>
            </a:br>
            <a:r>
              <a:rPr lang="en-US" sz="1400" dirty="0"/>
              <a:t>public class </a:t>
            </a:r>
            <a:r>
              <a:rPr lang="en-US" sz="1400" dirty="0" err="1"/>
              <a:t>Prime_client</a:t>
            </a:r>
            <a:br>
              <a:rPr lang="en-US" sz="14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    public static void main(String </a:t>
            </a:r>
            <a:r>
              <a:rPr lang="en-US" sz="1400" dirty="0" err="1"/>
              <a:t>args</a:t>
            </a:r>
            <a:r>
              <a:rPr lang="en-US" sz="1400" dirty="0"/>
              <a:t>[])</a:t>
            </a:r>
            <a:br>
              <a:rPr lang="en-US" sz="1400" dirty="0"/>
            </a:br>
            <a:r>
              <a:rPr lang="en-US" sz="1400" dirty="0"/>
              <a:t>    {</a:t>
            </a:r>
            <a:br>
              <a:rPr lang="en-US" sz="1400" dirty="0"/>
            </a:br>
            <a:r>
              <a:rPr lang="en-US" sz="1400" dirty="0"/>
              <a:t>        try</a:t>
            </a:r>
            <a:br>
              <a:rPr lang="en-US" sz="1400" dirty="0"/>
            </a:br>
            <a:r>
              <a:rPr lang="en-US" sz="1400" dirty="0"/>
              <a:t>        {</a:t>
            </a:r>
            <a:br>
              <a:rPr lang="en-US" sz="1400" dirty="0"/>
            </a:br>
            <a:r>
              <a:rPr lang="en-US" sz="1400" dirty="0"/>
              <a:t>            String </a:t>
            </a:r>
            <a:r>
              <a:rPr lang="en-US" sz="1400" dirty="0" err="1"/>
              <a:t>url</a:t>
            </a:r>
            <a:r>
              <a:rPr lang="en-US" sz="1400" dirty="0"/>
              <a:t>="</a:t>
            </a:r>
            <a:r>
              <a:rPr lang="en-US" sz="1400" dirty="0" err="1"/>
              <a:t>rmi</a:t>
            </a:r>
            <a:r>
              <a:rPr lang="en-US" sz="1400" dirty="0"/>
              <a:t>://127.0.0.1/</a:t>
            </a:r>
            <a:r>
              <a:rPr lang="en-US" sz="1400" dirty="0" err="1"/>
              <a:t>RmiPrime</a:t>
            </a:r>
            <a:r>
              <a:rPr lang="en-US" sz="1400" dirty="0"/>
              <a:t>";</a:t>
            </a:r>
            <a:br>
              <a:rPr lang="en-US" sz="1400" dirty="0"/>
            </a:br>
            <a:r>
              <a:rPr lang="en-US" sz="1400" dirty="0"/>
              <a:t>            Prime </a:t>
            </a:r>
            <a:r>
              <a:rPr lang="en-US" sz="1400" dirty="0" err="1"/>
              <a:t>intf</a:t>
            </a:r>
            <a:r>
              <a:rPr lang="en-US" sz="1400" dirty="0"/>
              <a:t>=(Prime)</a:t>
            </a:r>
            <a:r>
              <a:rPr lang="en-US" sz="1400" dirty="0" err="1"/>
              <a:t>Naming.lookup</a:t>
            </a:r>
            <a:r>
              <a:rPr lang="en-US" sz="1400" dirty="0"/>
              <a:t>(</a:t>
            </a:r>
            <a:r>
              <a:rPr lang="en-US" sz="1400" dirty="0" err="1"/>
              <a:t>url</a:t>
            </a:r>
            <a:r>
              <a:rPr lang="en-US" sz="1400" dirty="0"/>
              <a:t>);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            </a:t>
            </a:r>
            <a:r>
              <a:rPr lang="en-US" sz="1400" dirty="0" err="1"/>
              <a:t>BufferedReader</a:t>
            </a:r>
            <a:r>
              <a:rPr lang="en-US" sz="1400" dirty="0"/>
              <a:t> </a:t>
            </a:r>
            <a:r>
              <a:rPr lang="en-US" sz="1400" dirty="0" err="1"/>
              <a:t>br</a:t>
            </a:r>
            <a:r>
              <a:rPr lang="en-US" sz="1400" dirty="0"/>
              <a:t>=new </a:t>
            </a:r>
            <a:r>
              <a:rPr lang="en-US" sz="1400" dirty="0" err="1"/>
              <a:t>BufferedReader</a:t>
            </a:r>
            <a:r>
              <a:rPr lang="en-US" sz="1400" dirty="0"/>
              <a:t>(new </a:t>
            </a:r>
            <a:r>
              <a:rPr lang="en-US" sz="1400" dirty="0" err="1"/>
              <a:t>InputStreamReader</a:t>
            </a:r>
            <a:r>
              <a:rPr lang="en-US" sz="1400" dirty="0"/>
              <a:t>(System.in));</a:t>
            </a:r>
            <a:br>
              <a:rPr lang="en-US" sz="1400" dirty="0"/>
            </a:br>
            <a:r>
              <a:rPr lang="en-US" sz="1400" dirty="0"/>
              <a:t>            </a:t>
            </a:r>
            <a:r>
              <a:rPr lang="en-US" sz="1400" dirty="0" err="1"/>
              <a:t>System.out.println</a:t>
            </a:r>
            <a:r>
              <a:rPr lang="en-US" sz="1400" dirty="0"/>
              <a:t>("Enter No : ");</a:t>
            </a:r>
            <a:br>
              <a:rPr lang="en-US" sz="1400" dirty="0"/>
            </a:br>
            <a:r>
              <a:rPr lang="en-US" sz="1400" dirty="0"/>
              <a:t>            </a:t>
            </a:r>
            <a:r>
              <a:rPr lang="en-US" sz="1400" dirty="0" err="1"/>
              <a:t>int</a:t>
            </a:r>
            <a:r>
              <a:rPr lang="en-US" sz="1400" dirty="0"/>
              <a:t> no=</a:t>
            </a:r>
            <a:r>
              <a:rPr lang="en-US" sz="1400" dirty="0" err="1"/>
              <a:t>Integer.parseInt</a:t>
            </a:r>
            <a:r>
              <a:rPr lang="en-US" sz="1400" dirty="0"/>
              <a:t>(</a:t>
            </a:r>
            <a:r>
              <a:rPr lang="en-US" sz="1400" dirty="0" err="1"/>
              <a:t>br.readLine</a:t>
            </a:r>
            <a:r>
              <a:rPr lang="en-US" sz="1400" dirty="0"/>
              <a:t>());</a:t>
            </a:r>
            <a:br>
              <a:rPr lang="en-US" sz="1400" dirty="0"/>
            </a:br>
            <a:r>
              <a:rPr lang="en-US" sz="1400" dirty="0"/>
              <a:t>            </a:t>
            </a:r>
            <a:r>
              <a:rPr lang="en-US" sz="1400" dirty="0" err="1"/>
              <a:t>int</a:t>
            </a:r>
            <a:r>
              <a:rPr lang="en-US" sz="1400" dirty="0"/>
              <a:t> x=</a:t>
            </a:r>
            <a:r>
              <a:rPr lang="en-US" sz="1400" dirty="0" err="1"/>
              <a:t>intf.check_prime</a:t>
            </a:r>
            <a:r>
              <a:rPr lang="en-US" sz="1400" dirty="0"/>
              <a:t>(no);</a:t>
            </a:r>
            <a:br>
              <a:rPr lang="en-US" sz="1400" dirty="0"/>
            </a:br>
            <a:r>
              <a:rPr lang="en-US" sz="1400" dirty="0"/>
              <a:t>            if(x==0)</a:t>
            </a:r>
            <a:br>
              <a:rPr lang="en-US" sz="1400" dirty="0"/>
            </a:br>
            <a:r>
              <a:rPr lang="en-US" sz="1400" dirty="0"/>
              <a:t>            </a:t>
            </a:r>
            <a:r>
              <a:rPr lang="en-US" sz="1400" dirty="0" err="1"/>
              <a:t>System.out.println</a:t>
            </a:r>
            <a:r>
              <a:rPr lang="en-US" sz="1400" dirty="0"/>
              <a:t>(no+" is prime number");</a:t>
            </a:r>
            <a:br>
              <a:rPr lang="en-US" sz="1400" dirty="0"/>
            </a:br>
            <a:r>
              <a:rPr lang="en-US" sz="1400" dirty="0"/>
              <a:t>            else</a:t>
            </a:r>
            <a:br>
              <a:rPr lang="en-US" sz="1400" dirty="0"/>
            </a:br>
            <a:r>
              <a:rPr lang="en-US" sz="1400" dirty="0"/>
              <a:t>            </a:t>
            </a:r>
            <a:r>
              <a:rPr lang="en-US" sz="1400" dirty="0" err="1"/>
              <a:t>System.out.println</a:t>
            </a:r>
            <a:r>
              <a:rPr lang="en-US" sz="1400" dirty="0"/>
              <a:t>(no+" is not prime number");    </a:t>
            </a:r>
            <a:br>
              <a:rPr lang="en-US" sz="1400" dirty="0"/>
            </a:br>
            <a:r>
              <a:rPr lang="en-US" sz="1400" dirty="0"/>
              <a:t>    }</a:t>
            </a:r>
            <a:br>
              <a:rPr lang="en-US" sz="1400" dirty="0"/>
            </a:br>
            <a:r>
              <a:rPr lang="en-US" sz="1400" dirty="0"/>
              <a:t>        catch(Exception ex){}</a:t>
            </a:r>
            <a:br>
              <a:rPr lang="en-US" sz="1400" dirty="0"/>
            </a:br>
            <a:r>
              <a:rPr lang="en-US" sz="1400" dirty="0"/>
              <a:t>    }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929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Steps for Developing an RMI System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0"/>
            <a:ext cx="7696200" cy="3962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dirty="0"/>
              <a:t>1. Define the remote interface</a:t>
            </a:r>
          </a:p>
          <a:p>
            <a:pPr>
              <a:buFontTx/>
              <a:buNone/>
            </a:pPr>
            <a:r>
              <a:rPr lang="en-US" altLang="en-US" sz="2400" dirty="0"/>
              <a:t>2. Develop the remote object by implementing the remote interface.</a:t>
            </a:r>
          </a:p>
          <a:p>
            <a:pPr>
              <a:buFontTx/>
              <a:buNone/>
            </a:pPr>
            <a:r>
              <a:rPr lang="en-US" altLang="en-US" sz="2400" dirty="0"/>
              <a:t>3. Develop the client program.</a:t>
            </a:r>
          </a:p>
          <a:p>
            <a:pPr>
              <a:buFontTx/>
              <a:buNone/>
            </a:pPr>
            <a:r>
              <a:rPr lang="en-US" altLang="en-US" sz="2400" dirty="0"/>
              <a:t>4. Compile the Java source files.</a:t>
            </a:r>
          </a:p>
          <a:p>
            <a:pPr>
              <a:buFontTx/>
              <a:buNone/>
            </a:pPr>
            <a:r>
              <a:rPr lang="en-US" altLang="en-US" sz="2400" dirty="0"/>
              <a:t>5. Generate the client stubs and server skeletons.</a:t>
            </a:r>
          </a:p>
          <a:p>
            <a:pPr>
              <a:buFontTx/>
              <a:buNone/>
            </a:pPr>
            <a:r>
              <a:rPr lang="en-US" altLang="en-US" sz="2400" dirty="0"/>
              <a:t>6. Start the RMI registry.</a:t>
            </a:r>
          </a:p>
          <a:p>
            <a:pPr>
              <a:buFontTx/>
              <a:buNone/>
            </a:pPr>
            <a:r>
              <a:rPr lang="en-US" altLang="en-US" sz="2400" dirty="0"/>
              <a:t>7. Start the remote server objects.</a:t>
            </a:r>
          </a:p>
          <a:p>
            <a:pPr>
              <a:buFontTx/>
              <a:buNone/>
            </a:pPr>
            <a:r>
              <a:rPr lang="en-US" altLang="en-US" sz="2400" dirty="0"/>
              <a:t>8. Run the client </a:t>
            </a:r>
          </a:p>
        </p:txBody>
      </p:sp>
    </p:spTree>
    <p:extLst>
      <p:ext uri="{BB962C8B-B14F-4D97-AF65-F5344CB8AC3E}">
        <p14:creationId xmlns:p14="http://schemas.microsoft.com/office/powerpoint/2010/main" val="282364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2"/>
                </a:solidFill>
              </a:rPr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417638"/>
            <a:ext cx="11455214" cy="3485438"/>
          </a:xfrm>
        </p:spPr>
        <p:txBody>
          <a:bodyPr/>
          <a:lstStyle/>
          <a:p>
            <a:r>
              <a:rPr lang="en-MY" dirty="0"/>
              <a:t>What are the security issues in DS?</a:t>
            </a:r>
          </a:p>
          <a:p>
            <a:r>
              <a:rPr lang="en-MY" dirty="0"/>
              <a:t>List out the essential factors of security elements in DS</a:t>
            </a:r>
          </a:p>
          <a:p>
            <a:r>
              <a:rPr lang="en-MY" dirty="0"/>
              <a:t>How to set secure password?</a:t>
            </a:r>
          </a:p>
        </p:txBody>
      </p:sp>
    </p:spTree>
    <p:extLst>
      <p:ext uri="{BB962C8B-B14F-4D97-AF65-F5344CB8AC3E}">
        <p14:creationId xmlns:p14="http://schemas.microsoft.com/office/powerpoint/2010/main" val="1147692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Step 1:  Defining the Remote Interface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0"/>
            <a:ext cx="7696200" cy="3962400"/>
          </a:xfrm>
        </p:spPr>
        <p:txBody>
          <a:bodyPr/>
          <a:lstStyle/>
          <a:p>
            <a:r>
              <a:rPr lang="en-US" altLang="en-US" sz="2400"/>
              <a:t>To create an RMI application, the first step is the defining of a remote interface between the client and server objects.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/* SampleServer.java */</a:t>
            </a: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import java.rmi.*;</a:t>
            </a:r>
          </a:p>
          <a:p>
            <a:pPr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public interface SampleServer </a:t>
            </a:r>
            <a:r>
              <a:rPr lang="en-US" altLang="en-US" sz="1800" b="1">
                <a:latin typeface="Courier New" pitchFamily="49" charset="0"/>
              </a:rPr>
              <a:t>extends Remote</a:t>
            </a:r>
            <a:endParaRPr lang="en-US" altLang="en-US" sz="18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  public int sum(int a,int b) throws RemoteException;</a:t>
            </a: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}</a:t>
            </a:r>
          </a:p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952454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Step 2: </a:t>
            </a:r>
            <a:r>
              <a:rPr lang="en-US" altLang="en-US" sz="2800">
                <a:solidFill>
                  <a:schemeClr val="tx1"/>
                </a:solidFill>
              </a:rPr>
              <a:t>Develop the remote object and its interface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0"/>
            <a:ext cx="7696200" cy="5257800"/>
          </a:xfrm>
        </p:spPr>
        <p:txBody>
          <a:bodyPr/>
          <a:lstStyle/>
          <a:p>
            <a:r>
              <a:rPr lang="en-US" altLang="en-US" sz="2000"/>
              <a:t>The server is a simple unicast remote server. </a:t>
            </a:r>
          </a:p>
          <a:p>
            <a:r>
              <a:rPr lang="en-US" altLang="en-US" sz="2000"/>
              <a:t>Create server by extending </a:t>
            </a:r>
            <a:r>
              <a:rPr lang="en-US" altLang="en-US" sz="1600">
                <a:latin typeface="Courier New" pitchFamily="49" charset="0"/>
              </a:rPr>
              <a:t>java.rmi.server.UnicastRemoteObject</a:t>
            </a:r>
            <a:r>
              <a:rPr lang="en-US" altLang="en-US" sz="2000"/>
              <a:t>. </a:t>
            </a:r>
          </a:p>
          <a:p>
            <a:r>
              <a:rPr lang="en-US" altLang="en-US" sz="2000"/>
              <a:t>The server uses the RMISecurityManager to protect its resources while engaging in remote communication.</a:t>
            </a:r>
          </a:p>
          <a:p>
            <a:pPr>
              <a:buFontTx/>
              <a:buNone/>
            </a:pPr>
            <a:endParaRPr lang="en-US" alt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/* SampleServerImpl.java */</a:t>
            </a: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import java.rmi.*;</a:t>
            </a: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import java.rmi.server.*;</a:t>
            </a: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import java.rmi.registry.*;</a:t>
            </a:r>
          </a:p>
          <a:p>
            <a:pPr>
              <a:buFontTx/>
              <a:buNone/>
            </a:pPr>
            <a:endParaRPr lang="en-US" alt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public class SampleServerImpl </a:t>
            </a:r>
            <a:r>
              <a:rPr lang="en-US" altLang="en-US" sz="1600" b="1">
                <a:latin typeface="Courier New" pitchFamily="49" charset="0"/>
              </a:rPr>
              <a:t>extends UnicastRemoteObject</a:t>
            </a:r>
            <a:endParaRPr lang="en-US" alt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                             implements SampleServer</a:t>
            </a: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  SampleServerImpl() throws RemoteException</a:t>
            </a: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  {</a:t>
            </a: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     super();</a:t>
            </a:r>
          </a:p>
          <a:p>
            <a:pPr>
              <a:buFontTx/>
              <a:buNone/>
            </a:pPr>
            <a:r>
              <a:rPr lang="en-US" altLang="en-US" sz="1600">
                <a:latin typeface="Courier New" pitchFamily="49" charset="0"/>
              </a:rPr>
              <a:t>  }</a:t>
            </a:r>
            <a:endParaRPr lang="en-US" altLang="en-US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990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Step 2: </a:t>
            </a:r>
            <a:r>
              <a:rPr lang="en-US" altLang="en-US" sz="2800">
                <a:solidFill>
                  <a:schemeClr val="tx1"/>
                </a:solidFill>
              </a:rPr>
              <a:t>Develop the remote object and its interface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0"/>
            <a:ext cx="7696200" cy="5257800"/>
          </a:xfrm>
        </p:spPr>
        <p:txBody>
          <a:bodyPr/>
          <a:lstStyle/>
          <a:p>
            <a:r>
              <a:rPr lang="en-US" altLang="en-US" sz="2400"/>
              <a:t>Implement the remote methods</a:t>
            </a: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/* SampleServerImpl.java */</a:t>
            </a: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  public int sum(int a,int b) throws RemoteException</a:t>
            </a: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  {</a:t>
            </a: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     return a + b;</a:t>
            </a: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}</a:t>
            </a:r>
          </a:p>
          <a:p>
            <a:r>
              <a:rPr lang="en-US" altLang="en-US" sz="2400"/>
              <a:t>The server must bind its name to the registry, the client will look up the server name.</a:t>
            </a:r>
          </a:p>
          <a:p>
            <a:r>
              <a:rPr lang="en-US" altLang="en-US" sz="2400"/>
              <a:t>Use </a:t>
            </a:r>
            <a:r>
              <a:rPr lang="en-US" altLang="en-US" sz="2400">
                <a:latin typeface="Courier New" pitchFamily="49" charset="0"/>
              </a:rPr>
              <a:t>java.rmi.Naming </a:t>
            </a:r>
            <a:r>
              <a:rPr lang="en-US" altLang="en-US" sz="2400"/>
              <a:t>class to bind the server name to registry. In this example the name call “SAMPLE-SERVER”.</a:t>
            </a:r>
          </a:p>
          <a:p>
            <a:r>
              <a:rPr lang="en-US" altLang="en-US" sz="2400"/>
              <a:t>In the main method of your server object, the RMI security manager is created and installed.</a:t>
            </a:r>
            <a:endParaRPr lang="en-US" altLang="en-US" sz="240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Step 2: </a:t>
            </a:r>
            <a:r>
              <a:rPr lang="en-US" altLang="en-US" sz="2800">
                <a:solidFill>
                  <a:schemeClr val="tx1"/>
                </a:solidFill>
              </a:rPr>
              <a:t>Develop the remote object and its interface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0"/>
            <a:ext cx="7696200" cy="5257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/* SampleServerImpl.java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public static void main(String args[])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try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  System.setSecurityManager(new RMISecurityManager());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  //set the security manager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400"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  //create a local instance of the object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  SampleServerImpl Server = new SampleServerImpl();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400"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  //put the local instance in the registry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  </a:t>
            </a:r>
            <a:r>
              <a:rPr lang="en-US" altLang="en-US" sz="1400" b="1">
                <a:latin typeface="Courier New" pitchFamily="49" charset="0"/>
              </a:rPr>
              <a:t>Naming.rebind("SAMPLE-SERVER" , Server);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400"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  System.out.println("Server waiting.....");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catch (java.net.MalformedURLException me)      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  System.out.println("Malformed URL: " + me.toString());  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catch (RemoteException re) 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       System.out.println("Remote exception: " + re.toString()); 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Courier New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879796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Step 3: </a:t>
            </a:r>
            <a:r>
              <a:rPr lang="en-US" altLang="en-US" sz="2800">
                <a:solidFill>
                  <a:schemeClr val="tx1"/>
                </a:solidFill>
              </a:rPr>
              <a:t>Develop the client program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0"/>
            <a:ext cx="7772400" cy="5257800"/>
          </a:xfrm>
        </p:spPr>
        <p:txBody>
          <a:bodyPr/>
          <a:lstStyle/>
          <a:p>
            <a:r>
              <a:rPr lang="en-US" altLang="en-US" sz="2400"/>
              <a:t>In order for the client object to invoke methods on the server, it must first look up the name of server in the registry. You use the </a:t>
            </a:r>
            <a:r>
              <a:rPr lang="en-US" altLang="en-US" sz="2400">
                <a:latin typeface="Courier New" pitchFamily="49" charset="0"/>
              </a:rPr>
              <a:t>java.rmi.Naming</a:t>
            </a:r>
            <a:r>
              <a:rPr lang="en-US" altLang="en-US" sz="2400"/>
              <a:t> class to lookup the server name.</a:t>
            </a:r>
          </a:p>
          <a:p>
            <a:r>
              <a:rPr lang="en-US" altLang="en-US" sz="2400"/>
              <a:t>The server name is specified as URL in the from                ( rmi://host:port/name )</a:t>
            </a:r>
          </a:p>
          <a:p>
            <a:r>
              <a:rPr lang="en-US" altLang="en-US" sz="2400"/>
              <a:t>Default RMI port is 1099.</a:t>
            </a:r>
          </a:p>
          <a:p>
            <a:r>
              <a:rPr lang="en-US" altLang="en-US" sz="2400"/>
              <a:t>The name specified in the URL must exactly match the name that the server has bound to the registry. In this example, the name is “SAMPLE-SERVER”</a:t>
            </a:r>
          </a:p>
          <a:p>
            <a:r>
              <a:rPr lang="en-US" altLang="en-US" sz="2400"/>
              <a:t>The remote method invocation is programmed using the remote interface name (</a:t>
            </a:r>
            <a:r>
              <a:rPr lang="en-US" altLang="en-US" sz="2400">
                <a:latin typeface="Courier New" pitchFamily="49" charset="0"/>
              </a:rPr>
              <a:t>remoteObject</a:t>
            </a:r>
            <a:r>
              <a:rPr lang="en-US" altLang="en-US" sz="2400"/>
              <a:t>) as prefix and the remote method name (</a:t>
            </a:r>
            <a:r>
              <a:rPr lang="en-US" altLang="en-US" sz="2400">
                <a:latin typeface="Courier New" pitchFamily="49" charset="0"/>
              </a:rPr>
              <a:t>sum</a:t>
            </a:r>
            <a:r>
              <a:rPr lang="en-US" altLang="en-US" sz="2400"/>
              <a:t>) as suffix.</a:t>
            </a:r>
          </a:p>
        </p:txBody>
      </p:sp>
    </p:spTree>
    <p:extLst>
      <p:ext uri="{BB962C8B-B14F-4D97-AF65-F5344CB8AC3E}">
        <p14:creationId xmlns:p14="http://schemas.microsoft.com/office/powerpoint/2010/main" val="1363070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/>
              <a:t>Step 3: </a:t>
            </a:r>
            <a:r>
              <a:rPr lang="en-US" altLang="en-US" sz="2800">
                <a:solidFill>
                  <a:schemeClr val="tx1"/>
                </a:solidFill>
              </a:rPr>
              <a:t>Develop the client program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066800"/>
            <a:ext cx="7772400" cy="5791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import java.rmi.*;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import java.rmi.server.*;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public class SampleClient  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public static void main(String[]  args)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{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// set the security manager for the client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System.setSecurityManager(new RMISecurityManager());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//get the remote object from the registry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try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{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  System.out.println("Security Manager loaded");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  String url = "//localhost/SAMPLE-SERVER";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  SampleServer remoteObject = </a:t>
            </a:r>
            <a:r>
              <a:rPr lang="en-US" altLang="en-US" sz="1200" b="1">
                <a:latin typeface="Courier New" pitchFamily="49" charset="0"/>
              </a:rPr>
              <a:t>(SampleServer)Naming.lookup(url)</a:t>
            </a:r>
            <a:r>
              <a:rPr lang="en-US" altLang="en-US" sz="120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  System.out.println("Got remote object");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  System.out.println(" 1 + 2 = " + </a:t>
            </a:r>
            <a:r>
              <a:rPr lang="en-US" altLang="en-US" sz="1200" b="1">
                <a:latin typeface="Courier New" pitchFamily="49" charset="0"/>
              </a:rPr>
              <a:t>remoteObject.sum(1,2)</a:t>
            </a:r>
            <a:r>
              <a:rPr lang="en-US" altLang="en-US" sz="1200">
                <a:latin typeface="Courier New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catch (RemoteException exc) {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  System.out.println("Error in lookup: " + exc.toString()); }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catch (java.net.MalformedURLException exc) {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  System.out.println("Malformed URL: " + exc.toString());   }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catch (java.rmi.NotBoundException exc)  {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  System.out.println("NotBound: " + exc.toString());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   }</a:t>
            </a:r>
          </a:p>
          <a:p>
            <a:pPr>
              <a:buFontTx/>
              <a:buNone/>
            </a:pPr>
            <a:r>
              <a:rPr lang="en-US" altLang="en-US" sz="120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8696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>
                <a:solidFill>
                  <a:schemeClr val="tx1"/>
                </a:solidFill>
              </a:rPr>
              <a:t>Step 4 &amp; 5: Compile the Java source files &amp; Generate the client stubs and server skeletons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7772400" cy="4953000"/>
          </a:xfrm>
        </p:spPr>
        <p:txBody>
          <a:bodyPr/>
          <a:lstStyle/>
          <a:p>
            <a:r>
              <a:rPr lang="en-US" altLang="en-US" sz="2400"/>
              <a:t>Assume the program compile and executing at elpis on ~/rmi</a:t>
            </a:r>
          </a:p>
          <a:p>
            <a:r>
              <a:rPr lang="en-US" altLang="en-US" sz="2400"/>
              <a:t>Once the interface is completed, you need to generate stubs and skeleton code. The RMI system provides an RMI compiler (</a:t>
            </a:r>
            <a:r>
              <a:rPr lang="en-US" altLang="en-US" sz="2400">
                <a:latin typeface="Courier New" pitchFamily="49" charset="0"/>
              </a:rPr>
              <a:t>rmic</a:t>
            </a:r>
            <a:r>
              <a:rPr lang="en-US" altLang="en-US" sz="2400"/>
              <a:t>) that takes your generated interface class and procedures stub code on its self.</a:t>
            </a:r>
          </a:p>
          <a:p>
            <a:pPr lvl="2">
              <a:buFontTx/>
              <a:buNone/>
            </a:pPr>
            <a:endParaRPr lang="en-US" altLang="en-US">
              <a:latin typeface="Courier New" pitchFamily="49" charset="0"/>
            </a:endParaRPr>
          </a:p>
          <a:p>
            <a:pPr lvl="2">
              <a:buFontTx/>
              <a:buNone/>
            </a:pPr>
            <a:r>
              <a:rPr lang="en-US" altLang="en-US">
                <a:latin typeface="Courier New" pitchFamily="49" charset="0"/>
              </a:rPr>
              <a:t>elpis:~/rmi&gt; set CLASSPATH=”~/rmi”</a:t>
            </a:r>
          </a:p>
          <a:p>
            <a:pPr lvl="2">
              <a:buFontTx/>
              <a:buNone/>
            </a:pPr>
            <a:r>
              <a:rPr lang="en-US" altLang="en-US">
                <a:latin typeface="Courier New" pitchFamily="49" charset="0"/>
              </a:rPr>
              <a:t>elpis:~/rmi&gt; javac SampleServer.java</a:t>
            </a:r>
          </a:p>
          <a:p>
            <a:pPr lvl="2">
              <a:buFontTx/>
              <a:buNone/>
            </a:pPr>
            <a:r>
              <a:rPr lang="en-US" altLang="en-US">
                <a:latin typeface="Courier New" pitchFamily="49" charset="0"/>
              </a:rPr>
              <a:t>elpis:~/rmi&gt; javac SampleServerImpl.java</a:t>
            </a:r>
          </a:p>
          <a:p>
            <a:pPr lvl="2">
              <a:buFontTx/>
              <a:buNone/>
            </a:pPr>
            <a:r>
              <a:rPr lang="en-US" altLang="en-US">
                <a:latin typeface="Courier New" pitchFamily="49" charset="0"/>
              </a:rPr>
              <a:t>elpis:~/rmi&gt; rmic SampleServerImpl</a:t>
            </a:r>
          </a:p>
          <a:p>
            <a:pPr>
              <a:buFontTx/>
              <a:buNone/>
            </a:pPr>
            <a:endParaRPr lang="en-US" altLang="en-US" sz="1800"/>
          </a:p>
          <a:p>
            <a:pPr lvl="2">
              <a:buFontTx/>
              <a:buNone/>
            </a:pPr>
            <a:r>
              <a:rPr lang="en-US" altLang="en-US">
                <a:latin typeface="Courier New" pitchFamily="49" charset="0"/>
              </a:rPr>
              <a:t>elpis:~/rmi&gt; javac SampleClient.java</a:t>
            </a:r>
          </a:p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723610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>
                <a:solidFill>
                  <a:schemeClr val="tx1"/>
                </a:solidFill>
              </a:rPr>
              <a:t>Step 6: Start the RMI registry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7772400" cy="4953000"/>
          </a:xfrm>
        </p:spPr>
        <p:txBody>
          <a:bodyPr/>
          <a:lstStyle/>
          <a:p>
            <a:r>
              <a:rPr lang="en-US" altLang="en-US" sz="2400"/>
              <a:t>The RMI applications need install to Registry. And the Registry must start manual by call </a:t>
            </a:r>
            <a:r>
              <a:rPr lang="en-US" altLang="en-US" sz="2400">
                <a:latin typeface="Courier New" pitchFamily="49" charset="0"/>
              </a:rPr>
              <a:t>rmiregisty</a:t>
            </a:r>
            <a:r>
              <a:rPr lang="en-US" altLang="en-US" sz="2400"/>
              <a:t>. </a:t>
            </a:r>
          </a:p>
          <a:p>
            <a:r>
              <a:rPr lang="en-US" altLang="en-US" sz="2400"/>
              <a:t>The </a:t>
            </a:r>
            <a:r>
              <a:rPr lang="en-US" altLang="en-US" sz="2400">
                <a:latin typeface="Courier New" pitchFamily="49" charset="0"/>
              </a:rPr>
              <a:t>rmiregistry</a:t>
            </a:r>
            <a:r>
              <a:rPr lang="en-US" altLang="en-US" sz="2400"/>
              <a:t> us uses port 1099 by default. You can also bind rmiregistry to a different port by indicating the new port number as : </a:t>
            </a:r>
            <a:r>
              <a:rPr lang="en-US" altLang="en-US" sz="2400">
                <a:latin typeface="Courier New" pitchFamily="49" charset="0"/>
              </a:rPr>
              <a:t>rmiregistry &lt;new port&gt;</a:t>
            </a:r>
          </a:p>
          <a:p>
            <a:pPr>
              <a:buFontTx/>
              <a:buNone/>
            </a:pPr>
            <a:r>
              <a:rPr lang="en-US" altLang="en-US" sz="2000">
                <a:latin typeface="Courier New" pitchFamily="49" charset="0"/>
              </a:rPr>
              <a:t> 	</a:t>
            </a:r>
          </a:p>
          <a:p>
            <a:pPr>
              <a:buFontTx/>
              <a:buNone/>
            </a:pPr>
            <a:r>
              <a:rPr lang="en-US" altLang="en-US" sz="2000">
                <a:latin typeface="Courier New" pitchFamily="49" charset="0"/>
              </a:rPr>
              <a:t> 	elpis:~/rmi&gt; rmiregistry</a:t>
            </a:r>
          </a:p>
          <a:p>
            <a:pPr>
              <a:buFontTx/>
              <a:buNone/>
            </a:pPr>
            <a:endParaRPr lang="en-US" altLang="en-US" sz="2000">
              <a:latin typeface="Courier New" pitchFamily="49" charset="0"/>
            </a:endParaRPr>
          </a:p>
          <a:p>
            <a:r>
              <a:rPr lang="en-US" altLang="en-US" sz="2400" i="1"/>
              <a:t>Remark: On Windows, you have to type in from the command line:</a:t>
            </a:r>
          </a:p>
          <a:p>
            <a:pPr>
              <a:buFontTx/>
              <a:buNone/>
            </a:pPr>
            <a:r>
              <a:rPr lang="en-US" altLang="en-US" sz="2000" i="1">
                <a:latin typeface="Courier New" pitchFamily="49" charset="0"/>
              </a:rPr>
              <a:t>	&gt; start rmiregistry</a:t>
            </a:r>
            <a:endParaRPr lang="en-US" altLang="en-US" sz="3600"/>
          </a:p>
        </p:txBody>
      </p:sp>
    </p:spTree>
    <p:extLst>
      <p:ext uri="{BB962C8B-B14F-4D97-AF65-F5344CB8AC3E}">
        <p14:creationId xmlns:p14="http://schemas.microsoft.com/office/powerpoint/2010/main" val="1473495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381000"/>
          </a:xfrm>
        </p:spPr>
        <p:txBody>
          <a:bodyPr/>
          <a:lstStyle/>
          <a:p>
            <a:r>
              <a:rPr lang="en-US" altLang="en-US" sz="2800">
                <a:solidFill>
                  <a:schemeClr val="tx1"/>
                </a:solidFill>
              </a:rPr>
              <a:t>Steps 7 &amp; 8: Start the remote server objects &amp; Run the client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7772400" cy="4953000"/>
          </a:xfrm>
        </p:spPr>
        <p:txBody>
          <a:bodyPr/>
          <a:lstStyle/>
          <a:p>
            <a:r>
              <a:rPr lang="en-US" altLang="en-US" sz="2400"/>
              <a:t>Once the Registry is started, the server can be started and will be able to store itself in the Registry. </a:t>
            </a:r>
          </a:p>
          <a:p>
            <a:r>
              <a:rPr lang="en-US" altLang="en-US" sz="2400"/>
              <a:t>Because of the grained security model in Java 2.0, you must setup a security policy for RMI by set </a:t>
            </a:r>
            <a:r>
              <a:rPr lang="en-US" altLang="en-US" sz="2400">
                <a:latin typeface="Courier New" pitchFamily="49" charset="0"/>
              </a:rPr>
              <a:t>java.security.policy</a:t>
            </a:r>
            <a:r>
              <a:rPr lang="en-US" altLang="en-US" sz="2400"/>
              <a:t> to the file </a:t>
            </a:r>
            <a:r>
              <a:rPr lang="en-US" altLang="en-US" sz="2400">
                <a:latin typeface="Courier New" pitchFamily="49" charset="0"/>
              </a:rPr>
              <a:t>policy.all</a:t>
            </a:r>
            <a:endParaRPr lang="en-US" altLang="en-US" sz="2400"/>
          </a:p>
          <a:p>
            <a:pPr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elpis:~/rmi&gt; java –Djava.security.policy=policy.all SampleServerImpl</a:t>
            </a:r>
          </a:p>
          <a:p>
            <a:pPr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urier New" pitchFamily="49" charset="0"/>
              </a:rPr>
              <a:t>elpis:~/rmi&gt; java –Djava.security.policy=policy.all SampleClient</a:t>
            </a:r>
          </a:p>
        </p:txBody>
      </p:sp>
    </p:spTree>
    <p:extLst>
      <p:ext uri="{BB962C8B-B14F-4D97-AF65-F5344CB8AC3E}">
        <p14:creationId xmlns:p14="http://schemas.microsoft.com/office/powerpoint/2010/main" val="3617016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what is RPC?</a:t>
            </a:r>
          </a:p>
          <a:p>
            <a:r>
              <a:rPr lang="en-US" dirty="0"/>
              <a:t>Define what is RMI?</a:t>
            </a:r>
          </a:p>
          <a:p>
            <a:r>
              <a:rPr lang="en-US" dirty="0"/>
              <a:t>What are the necessary steps involved in creating RMI application?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 (RPC)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9775" y="1417638"/>
            <a:ext cx="8229600" cy="4905889"/>
          </a:xfrm>
        </p:spPr>
        <p:txBody>
          <a:bodyPr/>
          <a:lstStyle/>
          <a:p>
            <a:r>
              <a:rPr lang="en-US" altLang="en-US" sz="2400" i="1" dirty="0"/>
              <a:t>The</a:t>
            </a:r>
            <a:r>
              <a:rPr lang="en-US" altLang="en-US" sz="2400" dirty="0"/>
              <a:t> most common framework for newer protocols and for middleware</a:t>
            </a:r>
          </a:p>
          <a:p>
            <a:r>
              <a:rPr lang="en-US" altLang="en-US" sz="2400" dirty="0"/>
              <a:t>Used both by operating systems and by applications</a:t>
            </a:r>
          </a:p>
          <a:p>
            <a:pPr lvl="1"/>
            <a:r>
              <a:rPr lang="en-US" altLang="en-US" dirty="0"/>
              <a:t>NFS is implemented as a set of RPCs</a:t>
            </a:r>
          </a:p>
          <a:p>
            <a:pPr lvl="1"/>
            <a:r>
              <a:rPr lang="en-US" altLang="en-US" dirty="0"/>
              <a:t>DCOM, CORBA, Java RMI, etc., are just RPC systems</a:t>
            </a:r>
          </a:p>
          <a:p>
            <a:r>
              <a:rPr lang="en-US" altLang="en-US" sz="2400" dirty="0"/>
              <a:t>Fundamental idea: – </a:t>
            </a:r>
          </a:p>
          <a:p>
            <a:pPr lvl="1"/>
            <a:r>
              <a:rPr lang="en-US" altLang="en-US" dirty="0"/>
              <a:t>Server process exports an </a:t>
            </a:r>
            <a:r>
              <a:rPr lang="en-US" altLang="en-US" i="1" dirty="0"/>
              <a:t>interface</a:t>
            </a:r>
            <a:r>
              <a:rPr lang="en-US" altLang="en-US" dirty="0"/>
              <a:t> of procedures or functions that can be called by client programs</a:t>
            </a:r>
          </a:p>
          <a:p>
            <a:pPr lvl="2"/>
            <a:r>
              <a:rPr lang="en-US" altLang="en-US" dirty="0"/>
              <a:t>similar to library API, class definitions, etc.</a:t>
            </a:r>
          </a:p>
          <a:p>
            <a:r>
              <a:rPr lang="en-US" altLang="en-US" sz="2400" dirty="0"/>
              <a:t>Clients make local procedure/function calls </a:t>
            </a:r>
          </a:p>
          <a:p>
            <a:pPr lvl="1"/>
            <a:r>
              <a:rPr lang="en-US" altLang="en-US" i="1" dirty="0"/>
              <a:t>As if</a:t>
            </a:r>
            <a:r>
              <a:rPr lang="en-US" altLang="en-US" dirty="0"/>
              <a:t> directly linked with the server process</a:t>
            </a:r>
          </a:p>
          <a:p>
            <a:pPr lvl="1"/>
            <a:r>
              <a:rPr lang="en-US" altLang="en-US" dirty="0"/>
              <a:t>Under the covers, procedure/function call is converted into a message exchange with remote server process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87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B508-3D46-FC75-41AD-4C32E26E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RPC Model</a:t>
            </a:r>
          </a:p>
          <a:p>
            <a:r>
              <a:rPr lang="en-US" altLang="en-US" sz="2800" dirty="0"/>
              <a:t>RPC Stubs</a:t>
            </a:r>
          </a:p>
          <a:p>
            <a:r>
              <a:rPr lang="en-US" altLang="en-US" sz="2800" dirty="0"/>
              <a:t>Marshalling Arguments</a:t>
            </a:r>
          </a:p>
          <a:p>
            <a:r>
              <a:rPr lang="en-US" altLang="en-US" sz="2800" dirty="0"/>
              <a:t>RMI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27BF85-4898-C572-6D05-919FBFE55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Preparation for Class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0D1C6E-2053-4E08-F1D3-C2DBE5B072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/>
          <a:p>
            <a:r>
              <a:rPr lang="en-MY" dirty="0"/>
              <a:t>What To Expect Next Week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Write a program in RMI to perform addition of 2 numbers.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Ordinary procedure/function 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count = read(</a:t>
            </a:r>
            <a:r>
              <a:rPr lang="en-US" altLang="en-US" b="1" dirty="0" err="1">
                <a:latin typeface="Courier New" panose="02070309020205020404" pitchFamily="49" charset="0"/>
              </a:rPr>
              <a:t>fd</a:t>
            </a:r>
            <a:r>
              <a:rPr lang="en-US" altLang="en-US" b="1" dirty="0">
                <a:latin typeface="Courier New" panose="02070309020205020404" pitchFamily="49" charset="0"/>
              </a:rPr>
              <a:t>, </a:t>
            </a:r>
            <a:r>
              <a:rPr lang="en-US" altLang="en-US" b="1" dirty="0" err="1">
                <a:latin typeface="Courier New" panose="02070309020205020404" pitchFamily="49" charset="0"/>
              </a:rPr>
              <a:t>buf</a:t>
            </a:r>
            <a:r>
              <a:rPr lang="en-US" altLang="en-US" b="1" dirty="0">
                <a:latin typeface="Courier New" panose="02070309020205020404" pitchFamily="49" charset="0"/>
              </a:rPr>
              <a:t>, </a:t>
            </a:r>
            <a:r>
              <a:rPr lang="en-US" altLang="en-US" b="1" dirty="0" err="1">
                <a:latin typeface="Courier New" panose="02070309020205020404" pitchFamily="49" charset="0"/>
              </a:rPr>
              <a:t>nbytes</a:t>
            </a:r>
            <a:r>
              <a:rPr lang="en-US" altLang="en-US" b="1" dirty="0">
                <a:latin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5" name="Picture 10" descr="02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6339" y="2746376"/>
            <a:ext cx="4757737" cy="3421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1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/>
              <a:t>Would like to do the same if called procedure or function is on a remote server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5" name="Picture 6" descr="02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3564" y="2519363"/>
            <a:ext cx="5983287" cy="33083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79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 pair of stubs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Client-side stub</a:t>
            </a:r>
          </a:p>
          <a:p>
            <a:pPr lvl="1"/>
            <a:r>
              <a:rPr lang="en-US" altLang="en-US" sz="2400" dirty="0"/>
              <a:t>Looks like local server function</a:t>
            </a:r>
          </a:p>
          <a:p>
            <a:pPr lvl="1"/>
            <a:r>
              <a:rPr lang="en-US" altLang="en-US" sz="2400" dirty="0"/>
              <a:t>Same interface as local function</a:t>
            </a:r>
          </a:p>
          <a:p>
            <a:pPr lvl="1"/>
            <a:r>
              <a:rPr lang="en-US" altLang="en-US" sz="2400" dirty="0"/>
              <a:t>Bundles arguments into message, sends to server-side stub</a:t>
            </a:r>
          </a:p>
          <a:p>
            <a:pPr lvl="1"/>
            <a:r>
              <a:rPr lang="en-US" altLang="en-US" sz="2400" dirty="0"/>
              <a:t>Waits for reply, un-bundles results</a:t>
            </a:r>
          </a:p>
          <a:p>
            <a:pPr lvl="1"/>
            <a:r>
              <a:rPr lang="en-US" altLang="en-US" sz="2400" dirty="0"/>
              <a:t>returns</a:t>
            </a:r>
          </a:p>
        </p:txBody>
      </p:sp>
    </p:spTree>
    <p:extLst>
      <p:ext uri="{BB962C8B-B14F-4D97-AF65-F5344CB8AC3E}">
        <p14:creationId xmlns:p14="http://schemas.microsoft.com/office/powerpoint/2010/main" val="3630023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MY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F6D9122-FB9C-49FC-9F10-A6090F921B1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Server-side stub</a:t>
            </a:r>
          </a:p>
          <a:p>
            <a:pPr lvl="1"/>
            <a:r>
              <a:rPr lang="en-US" altLang="en-US" sz="2400" dirty="0"/>
              <a:t>Looks like local client function to server</a:t>
            </a:r>
          </a:p>
          <a:p>
            <a:pPr lvl="1"/>
            <a:r>
              <a:rPr lang="en-US" altLang="en-US" sz="2400" dirty="0"/>
              <a:t>Listens on a socket for message from client stub</a:t>
            </a:r>
          </a:p>
          <a:p>
            <a:pPr lvl="1"/>
            <a:r>
              <a:rPr lang="en-US" altLang="en-US" sz="2400" dirty="0"/>
              <a:t>Un-bundles arguments to local variables</a:t>
            </a:r>
          </a:p>
          <a:p>
            <a:pPr lvl="1"/>
            <a:r>
              <a:rPr lang="en-US" altLang="en-US" sz="2400" dirty="0"/>
              <a:t>Makes a local function call to server</a:t>
            </a:r>
          </a:p>
          <a:p>
            <a:pPr lvl="1"/>
            <a:r>
              <a:rPr lang="en-US" altLang="en-US" sz="2400" dirty="0"/>
              <a:t>Bundles result into reply message to client stub</a:t>
            </a:r>
          </a:p>
        </p:txBody>
      </p:sp>
    </p:spTree>
    <p:extLst>
      <p:ext uri="{BB962C8B-B14F-4D97-AF65-F5344CB8AC3E}">
        <p14:creationId xmlns:p14="http://schemas.microsoft.com/office/powerpoint/2010/main" val="2048161354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</TotalTime>
  <Pages>11</Pages>
  <Words>3347</Words>
  <Application>Microsoft Office PowerPoint</Application>
  <PresentationFormat>Widescreen</PresentationFormat>
  <Paragraphs>384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Courier New</vt:lpstr>
      <vt:lpstr>Montserrat</vt:lpstr>
      <vt:lpstr>PT Sans</vt:lpstr>
      <vt:lpstr>Times New Roman</vt:lpstr>
      <vt:lpstr>UCTI-Template-foundation-level</vt:lpstr>
      <vt:lpstr>PowerPoint Presentation</vt:lpstr>
      <vt:lpstr>TOPIC LEARNING OUTCOMES</vt:lpstr>
      <vt:lpstr>Contents &amp; Structure</vt:lpstr>
      <vt:lpstr>Recap From Last Lesson</vt:lpstr>
      <vt:lpstr>Remote Procedure Call (RPC)</vt:lpstr>
      <vt:lpstr>Ordinary procedure/function call</vt:lpstr>
      <vt:lpstr>PowerPoint Presentation</vt:lpstr>
      <vt:lpstr>Solution – a pair of stubs</vt:lpstr>
      <vt:lpstr>PowerPoint Presentation</vt:lpstr>
      <vt:lpstr>Result</vt:lpstr>
      <vt:lpstr>RPC Model</vt:lpstr>
      <vt:lpstr>RPC Model (continued)</vt:lpstr>
      <vt:lpstr>RPC Stubs</vt:lpstr>
      <vt:lpstr>Marshalling Arguments</vt:lpstr>
      <vt:lpstr>Java Remote Object Invocation (RMI)</vt:lpstr>
      <vt:lpstr>The General RMI Architecture</vt:lpstr>
      <vt:lpstr>The Stub and Skeleton</vt:lpstr>
      <vt:lpstr>Remote Method Invocation</vt:lpstr>
      <vt:lpstr>Concept of RMI</vt:lpstr>
      <vt:lpstr>Stub and Skeleton</vt:lpstr>
      <vt:lpstr>Stub and Skeleton</vt:lpstr>
      <vt:lpstr>Creating a simple RMI application</vt:lpstr>
      <vt:lpstr>Define a remote interface</vt:lpstr>
      <vt:lpstr>Remote Interface</vt:lpstr>
      <vt:lpstr>Implementation of remote interface</vt:lpstr>
      <vt:lpstr>PowerPoint Presentation</vt:lpstr>
      <vt:lpstr>Create AddServer and host rmi service</vt:lpstr>
      <vt:lpstr>PowerPoint Presentation</vt:lpstr>
      <vt:lpstr>Create Client Application</vt:lpstr>
      <vt:lpstr>PowerPoint Presentation</vt:lpstr>
      <vt:lpstr>Execution</vt:lpstr>
      <vt:lpstr>Write a RMI application to reverse the given string .Write all interfaces and required classes</vt:lpstr>
      <vt:lpstr>PowerPoint Presentation</vt:lpstr>
      <vt:lpstr>PowerPoint Presentation</vt:lpstr>
      <vt:lpstr>PowerPoint Presentation</vt:lpstr>
      <vt:lpstr>Write a RMI application to check whether the given number is Prime or not . Write all interfaces and required classes. </vt:lpstr>
      <vt:lpstr>PowerPoint Presentation</vt:lpstr>
      <vt:lpstr>PowerPoint Presentation</vt:lpstr>
      <vt:lpstr>Steps for Developing an RMI System</vt:lpstr>
      <vt:lpstr>Step 1:  Defining the Remote Interface</vt:lpstr>
      <vt:lpstr>Step 2: Develop the remote object and its interface</vt:lpstr>
      <vt:lpstr>Step 2: Develop the remote object and its interface</vt:lpstr>
      <vt:lpstr>Step 2: Develop the remote object and its interface</vt:lpstr>
      <vt:lpstr>Step 3: Develop the client program</vt:lpstr>
      <vt:lpstr>Step 3: Develop the client program</vt:lpstr>
      <vt:lpstr>Step 4 &amp; 5: Compile the Java source files &amp; Generate the client stubs and server skeletons</vt:lpstr>
      <vt:lpstr>Step 6: Start the RMI registry</vt:lpstr>
      <vt:lpstr>Steps 7 &amp; 8: Start the remote server objects &amp; Run the client</vt:lpstr>
      <vt:lpstr>Review Questions</vt:lpstr>
      <vt:lpstr>Summary / Recap of Main Points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Ts. Umapathy Eaganathan</cp:lastModifiedBy>
  <cp:revision>331</cp:revision>
  <cp:lastPrinted>2023-02-03T03:07:34Z</cp:lastPrinted>
  <dcterms:created xsi:type="dcterms:W3CDTF">2005-08-02T10:18:20Z</dcterms:created>
  <dcterms:modified xsi:type="dcterms:W3CDTF">2024-01-08T15:50:47Z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